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4" r:id="rId5"/>
  </p:sldMasterIdLst>
  <p:notesMasterIdLst>
    <p:notesMasterId r:id="rId46"/>
  </p:notesMasterIdLst>
  <p:sldIdLst>
    <p:sldId id="256" r:id="rId6"/>
    <p:sldId id="270" r:id="rId7"/>
    <p:sldId id="263" r:id="rId8"/>
    <p:sldId id="284" r:id="rId9"/>
    <p:sldId id="259" r:id="rId10"/>
    <p:sldId id="329" r:id="rId11"/>
    <p:sldId id="328" r:id="rId12"/>
    <p:sldId id="307" r:id="rId13"/>
    <p:sldId id="308" r:id="rId14"/>
    <p:sldId id="264" r:id="rId15"/>
    <p:sldId id="309" r:id="rId16"/>
    <p:sldId id="312" r:id="rId17"/>
    <p:sldId id="313" r:id="rId18"/>
    <p:sldId id="316" r:id="rId19"/>
    <p:sldId id="311" r:id="rId20"/>
    <p:sldId id="310" r:id="rId21"/>
    <p:sldId id="297" r:id="rId22"/>
    <p:sldId id="265" r:id="rId23"/>
    <p:sldId id="314" r:id="rId24"/>
    <p:sldId id="300" r:id="rId25"/>
    <p:sldId id="315" r:id="rId26"/>
    <p:sldId id="317" r:id="rId27"/>
    <p:sldId id="303" r:id="rId28"/>
    <p:sldId id="266" r:id="rId29"/>
    <p:sldId id="318" r:id="rId30"/>
    <p:sldId id="319" r:id="rId31"/>
    <p:sldId id="320" r:id="rId32"/>
    <p:sldId id="321" r:id="rId33"/>
    <p:sldId id="322" r:id="rId34"/>
    <p:sldId id="323" r:id="rId35"/>
    <p:sldId id="324" r:id="rId36"/>
    <p:sldId id="325" r:id="rId37"/>
    <p:sldId id="326" r:id="rId38"/>
    <p:sldId id="327" r:id="rId39"/>
    <p:sldId id="277" r:id="rId40"/>
    <p:sldId id="294" r:id="rId41"/>
    <p:sldId id="330" r:id="rId42"/>
    <p:sldId id="331" r:id="rId43"/>
    <p:sldId id="332" r:id="rId44"/>
    <p:sldId id="261"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Griffin" initials="MG" lastIdx="2" clrIdx="0">
    <p:extLst>
      <p:ext uri="{19B8F6BF-5375-455C-9EA6-DF929625EA0E}">
        <p15:presenceInfo xmlns:p15="http://schemas.microsoft.com/office/powerpoint/2012/main" userId="S::matt.griffin@causeway.education::d4314f17-d742-4531-86f2-c4e008cc8f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E5A5"/>
    <a:srgbClr val="FFA500"/>
    <a:srgbClr val="E6E8C7"/>
    <a:srgbClr val="6CDC37"/>
    <a:srgbClr val="036493"/>
    <a:srgbClr val="B060D7"/>
    <a:srgbClr val="5E86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14" autoAdjust="0"/>
  </p:normalViewPr>
  <p:slideViewPr>
    <p:cSldViewPr snapToGrid="0">
      <p:cViewPr varScale="1">
        <p:scale>
          <a:sx n="84" d="100"/>
          <a:sy n="84" d="100"/>
        </p:scale>
        <p:origin x="117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Positive Lateral Flow Test Results (March)</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9E-4221-B478-7196B56D26F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39E-4221-B478-7196B56D26F6}"/>
              </c:ext>
            </c:extLst>
          </c:dPt>
          <c:cat>
            <c:strRef>
              <c:f>Sheet1!$A$2:$A$3</c:f>
              <c:strCache>
                <c:ptCount val="2"/>
                <c:pt idx="0">
                  <c:v>Correct results</c:v>
                </c:pt>
                <c:pt idx="1">
                  <c:v>False positive result</c:v>
                </c:pt>
              </c:strCache>
            </c:strRef>
          </c:cat>
          <c:val>
            <c:numRef>
              <c:f>Sheet1!$B$2:$B$3</c:f>
              <c:numCache>
                <c:formatCode>#,##0.00</c:formatCode>
                <c:ptCount val="2"/>
                <c:pt idx="0">
                  <c:v>25341.279999999999</c:v>
                </c:pt>
                <c:pt idx="1">
                  <c:v>5562.72</c:v>
                </c:pt>
              </c:numCache>
            </c:numRef>
          </c:val>
          <c:extLst>
            <c:ext xmlns:c16="http://schemas.microsoft.com/office/drawing/2014/chart" uri="{C3380CC4-5D6E-409C-BE32-E72D297353CC}">
              <c16:uniqueId val="{00000000-0066-468E-8DB6-F39DB7B538E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00" b="0" i="0" baseline="0" dirty="0">
                <a:effectLst/>
              </a:rPr>
              <a:t>Positive Lateral Flow Test Results (March)</a:t>
            </a:r>
            <a:endParaRPr lang="en-GB"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Correct results</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#,##0.00</c:formatCode>
                <c:ptCount val="1"/>
                <c:pt idx="0">
                  <c:v>25341.279999999999</c:v>
                </c:pt>
              </c:numCache>
            </c:numRef>
          </c:val>
          <c:extLst>
            <c:ext xmlns:c16="http://schemas.microsoft.com/office/drawing/2014/chart" uri="{C3380CC4-5D6E-409C-BE32-E72D297353CC}">
              <c16:uniqueId val="{00000000-8DFF-4159-A42B-3C2F8740EA40}"/>
            </c:ext>
          </c:extLst>
        </c:ser>
        <c:ser>
          <c:idx val="1"/>
          <c:order val="1"/>
          <c:tx>
            <c:strRef>
              <c:f>Sheet1!$C$1</c:f>
              <c:strCache>
                <c:ptCount val="1"/>
                <c:pt idx="0">
                  <c:v>False positive results</c:v>
                </c:pt>
              </c:strCache>
            </c:strRef>
          </c:tx>
          <c:spPr>
            <a:solidFill>
              <a:schemeClr val="accent2"/>
            </a:solidFill>
            <a:ln>
              <a:noFill/>
            </a:ln>
            <a:effectLst/>
          </c:spPr>
          <c:invertIfNegative val="0"/>
          <c:cat>
            <c:numRef>
              <c:f>Sheet1!$A$2</c:f>
              <c:numCache>
                <c:formatCode>General</c:formatCode>
                <c:ptCount val="1"/>
              </c:numCache>
            </c:numRef>
          </c:cat>
          <c:val>
            <c:numRef>
              <c:f>Sheet1!$C$2</c:f>
              <c:numCache>
                <c:formatCode>#,##0.00</c:formatCode>
                <c:ptCount val="1"/>
                <c:pt idx="0">
                  <c:v>5562.72</c:v>
                </c:pt>
              </c:numCache>
            </c:numRef>
          </c:val>
          <c:extLst>
            <c:ext xmlns:c16="http://schemas.microsoft.com/office/drawing/2014/chart" uri="{C3380CC4-5D6E-409C-BE32-E72D297353CC}">
              <c16:uniqueId val="{00000001-8DFF-4159-A42B-3C2F8740EA40}"/>
            </c:ext>
          </c:extLst>
        </c:ser>
        <c:dLbls>
          <c:showLegendKey val="0"/>
          <c:showVal val="0"/>
          <c:showCatName val="0"/>
          <c:showSerName val="0"/>
          <c:showPercent val="0"/>
          <c:showBubbleSize val="0"/>
        </c:dLbls>
        <c:gapWidth val="219"/>
        <c:overlap val="-27"/>
        <c:axId val="810714079"/>
        <c:axId val="810715327"/>
      </c:barChart>
      <c:catAx>
        <c:axId val="81071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0715327"/>
        <c:crosses val="autoZero"/>
        <c:auto val="1"/>
        <c:lblAlgn val="ctr"/>
        <c:lblOffset val="100"/>
        <c:noMultiLvlLbl val="0"/>
      </c:catAx>
      <c:valAx>
        <c:axId val="8107153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0714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9E6A1-4777-4BA9-8245-E151A672BE1C}" type="datetimeFigureOut">
              <a:rPr lang="en-GB" smtClean="0"/>
              <a:t>09/11/2021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F1430-24AB-4565-9631-C0D7BA15FCA2}" type="slidenum">
              <a:rPr lang="en-GB" smtClean="0"/>
              <a:t>‹#›</a:t>
            </a:fld>
            <a:endParaRPr lang="en-GB" dirty="0"/>
          </a:p>
        </p:txBody>
      </p:sp>
    </p:spTree>
    <p:extLst>
      <p:ext uri="{BB962C8B-B14F-4D97-AF65-F5344CB8AC3E}">
        <p14:creationId xmlns:p14="http://schemas.microsoft.com/office/powerpoint/2010/main" val="192707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youtu.be/ER4GqBx_YH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1</a:t>
            </a:fld>
            <a:endParaRPr lang="en-GB" dirty="0"/>
          </a:p>
        </p:txBody>
      </p:sp>
    </p:spTree>
    <p:extLst>
      <p:ext uri="{BB962C8B-B14F-4D97-AF65-F5344CB8AC3E}">
        <p14:creationId xmlns:p14="http://schemas.microsoft.com/office/powerpoint/2010/main" val="1906465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proxima-n-w01-reg"/>
              </a:rPr>
              <a:t>.</a:t>
            </a:r>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10</a:t>
            </a:fld>
            <a:endParaRPr lang="en-GB"/>
          </a:p>
        </p:txBody>
      </p:sp>
    </p:spTree>
    <p:extLst>
      <p:ext uri="{BB962C8B-B14F-4D97-AF65-F5344CB8AC3E}">
        <p14:creationId xmlns:p14="http://schemas.microsoft.com/office/powerpoint/2010/main" val="2214483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Example 1: https://cdn.technologynetworks.com/ep/pdfs/determination-of-grape-juice-sugars-content-by-hplc.pdf</a:t>
            </a:r>
          </a:p>
          <a:p>
            <a:endParaRPr lang="en-GB" dirty="0"/>
          </a:p>
          <a:p>
            <a:r>
              <a:rPr lang="en-GB" dirty="0"/>
              <a:t>Example 2: https://cdn.technologynetworks.com/ep/pdfs/immunity-buster-herbal-plant-during-covid-19-pandemic.pdf</a:t>
            </a:r>
          </a:p>
          <a:p>
            <a:endParaRPr lang="en-GB" dirty="0"/>
          </a:p>
          <a:p>
            <a:r>
              <a:rPr lang="en-GB" dirty="0"/>
              <a:t>Example 3: https://cdn.technologynetworks.com/ep/pdfs/health-vision-2030-an-era-of-evolution-and-revolution-in-india.pdf</a:t>
            </a:r>
          </a:p>
          <a:p>
            <a:endParaRPr lang="en-GB" dirty="0"/>
          </a:p>
          <a:p>
            <a:r>
              <a:rPr lang="en-GB" dirty="0"/>
              <a:t>Example 4: https://cdn.technologynetworks.com/ep/pdfs/steps-in-vaccine-production-.pdf </a:t>
            </a:r>
          </a:p>
        </p:txBody>
      </p:sp>
      <p:sp>
        <p:nvSpPr>
          <p:cNvPr id="4" name="Slide Number Placeholder 3"/>
          <p:cNvSpPr>
            <a:spLocks noGrp="1"/>
          </p:cNvSpPr>
          <p:nvPr>
            <p:ph type="sldNum" sz="quarter" idx="5"/>
          </p:nvPr>
        </p:nvSpPr>
        <p:spPr/>
        <p:txBody>
          <a:bodyPr/>
          <a:lstStyle/>
          <a:p>
            <a:fld id="{A1CF1430-24AB-4565-9631-C0D7BA15FCA2}" type="slidenum">
              <a:rPr lang="en-GB" smtClean="0"/>
              <a:t>11</a:t>
            </a:fld>
            <a:endParaRPr lang="en-GB"/>
          </a:p>
        </p:txBody>
      </p:sp>
    </p:spTree>
    <p:extLst>
      <p:ext uri="{BB962C8B-B14F-4D97-AF65-F5344CB8AC3E}">
        <p14:creationId xmlns:p14="http://schemas.microsoft.com/office/powerpoint/2010/main" val="3444991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Example 1: https://cdn.technologynetworks.com/ep/pdfs/determination-of-grape-juice-sugars-content-by-hplc.pdf</a:t>
            </a:r>
          </a:p>
          <a:p>
            <a:endParaRPr lang="en-GB" dirty="0"/>
          </a:p>
          <a:p>
            <a:r>
              <a:rPr lang="en-GB" dirty="0"/>
              <a:t>Example 2: https://cdn.technologynetworks.com/ep/pdfs/immunity-buster-herbal-plant-during-covid-19-pandemic.pdf</a:t>
            </a:r>
          </a:p>
          <a:p>
            <a:endParaRPr lang="en-GB" dirty="0"/>
          </a:p>
          <a:p>
            <a:r>
              <a:rPr lang="en-GB" dirty="0"/>
              <a:t>Example 3: https://cdn.technologynetworks.com/ep/pdfs/health-vision-2030-an-era-of-evolution-and-revolution-in-india.pdf</a:t>
            </a:r>
          </a:p>
          <a:p>
            <a:endParaRPr lang="en-GB" dirty="0"/>
          </a:p>
          <a:p>
            <a:r>
              <a:rPr lang="en-GB" dirty="0"/>
              <a:t>Example 4: https://cdn.technologynetworks.com/ep/pdfs/steps-in-vaccine-production-.pdf </a:t>
            </a:r>
          </a:p>
        </p:txBody>
      </p:sp>
      <p:sp>
        <p:nvSpPr>
          <p:cNvPr id="4" name="Slide Number Placeholder 3"/>
          <p:cNvSpPr>
            <a:spLocks noGrp="1"/>
          </p:cNvSpPr>
          <p:nvPr>
            <p:ph type="sldNum" sz="quarter" idx="5"/>
          </p:nvPr>
        </p:nvSpPr>
        <p:spPr/>
        <p:txBody>
          <a:bodyPr/>
          <a:lstStyle/>
          <a:p>
            <a:fld id="{A1CF1430-24AB-4565-9631-C0D7BA15FCA2}" type="slidenum">
              <a:rPr lang="en-GB" smtClean="0"/>
              <a:t>12</a:t>
            </a:fld>
            <a:endParaRPr lang="en-GB"/>
          </a:p>
        </p:txBody>
      </p:sp>
    </p:spTree>
    <p:extLst>
      <p:ext uri="{BB962C8B-B14F-4D97-AF65-F5344CB8AC3E}">
        <p14:creationId xmlns:p14="http://schemas.microsoft.com/office/powerpoint/2010/main" val="3142550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Example 1: https://cdn.technologynetworks.com/ep/pdfs/determination-of-grape-juice-sugars-content-by-hplc.pdf</a:t>
            </a:r>
          </a:p>
          <a:p>
            <a:endParaRPr lang="en-GB" dirty="0"/>
          </a:p>
          <a:p>
            <a:r>
              <a:rPr lang="en-GB" dirty="0"/>
              <a:t>Example 2: https://cdn.technologynetworks.com/ep/pdfs/immunity-buster-herbal-plant-during-covid-19-pandemic.pdf</a:t>
            </a:r>
          </a:p>
          <a:p>
            <a:endParaRPr lang="en-GB" dirty="0"/>
          </a:p>
          <a:p>
            <a:r>
              <a:rPr lang="en-GB" dirty="0"/>
              <a:t>Example 3: https://cdn.technologynetworks.com/ep/pdfs/health-vision-2030-an-era-of-evolution-and-revolution-in-india.pdf</a:t>
            </a:r>
          </a:p>
          <a:p>
            <a:endParaRPr lang="en-GB" dirty="0"/>
          </a:p>
          <a:p>
            <a:r>
              <a:rPr lang="en-GB" dirty="0"/>
              <a:t>Example 4: https://cdn.technologynetworks.com/ep/pdfs/steps-in-vaccine-production-.pdf </a:t>
            </a:r>
          </a:p>
        </p:txBody>
      </p:sp>
      <p:sp>
        <p:nvSpPr>
          <p:cNvPr id="4" name="Slide Number Placeholder 3"/>
          <p:cNvSpPr>
            <a:spLocks noGrp="1"/>
          </p:cNvSpPr>
          <p:nvPr>
            <p:ph type="sldNum" sz="quarter" idx="5"/>
          </p:nvPr>
        </p:nvSpPr>
        <p:spPr/>
        <p:txBody>
          <a:bodyPr/>
          <a:lstStyle/>
          <a:p>
            <a:fld id="{A1CF1430-24AB-4565-9631-C0D7BA15FCA2}" type="slidenum">
              <a:rPr lang="en-GB" smtClean="0"/>
              <a:t>13</a:t>
            </a:fld>
            <a:endParaRPr lang="en-GB"/>
          </a:p>
        </p:txBody>
      </p:sp>
    </p:spTree>
    <p:extLst>
      <p:ext uri="{BB962C8B-B14F-4D97-AF65-F5344CB8AC3E}">
        <p14:creationId xmlns:p14="http://schemas.microsoft.com/office/powerpoint/2010/main" val="1769081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Example 1: https://cdn.technologynetworks.com/ep/pdfs/determination-of-grape-juice-sugars-content-by-hplc.pdf</a:t>
            </a:r>
          </a:p>
          <a:p>
            <a:endParaRPr lang="en-GB" dirty="0"/>
          </a:p>
          <a:p>
            <a:r>
              <a:rPr lang="en-GB" dirty="0"/>
              <a:t>Example 2: https://cdn.technologynetworks.com/ep/pdfs/immunity-buster-herbal-plant-during-covid-19-pandemic.pdf</a:t>
            </a:r>
          </a:p>
          <a:p>
            <a:endParaRPr lang="en-GB" dirty="0"/>
          </a:p>
          <a:p>
            <a:r>
              <a:rPr lang="en-GB" dirty="0"/>
              <a:t>Example 3: https://cdn.technologynetworks.com/ep/pdfs/health-vision-2030-an-era-of-evolution-and-revolution-in-india.pdf</a:t>
            </a:r>
          </a:p>
          <a:p>
            <a:endParaRPr lang="en-GB" dirty="0"/>
          </a:p>
          <a:p>
            <a:r>
              <a:rPr lang="en-GB" dirty="0"/>
              <a:t>Example 4: https://cdn.technologynetworks.com/ep/pdfs/steps-in-vaccine-production-.pdf </a:t>
            </a:r>
          </a:p>
        </p:txBody>
      </p:sp>
      <p:sp>
        <p:nvSpPr>
          <p:cNvPr id="4" name="Slide Number Placeholder 3"/>
          <p:cNvSpPr>
            <a:spLocks noGrp="1"/>
          </p:cNvSpPr>
          <p:nvPr>
            <p:ph type="sldNum" sz="quarter" idx="5"/>
          </p:nvPr>
        </p:nvSpPr>
        <p:spPr/>
        <p:txBody>
          <a:bodyPr/>
          <a:lstStyle/>
          <a:p>
            <a:fld id="{A1CF1430-24AB-4565-9631-C0D7BA15FCA2}" type="slidenum">
              <a:rPr lang="en-GB" smtClean="0"/>
              <a:t>14</a:t>
            </a:fld>
            <a:endParaRPr lang="en-GB"/>
          </a:p>
        </p:txBody>
      </p:sp>
    </p:spTree>
    <p:extLst>
      <p:ext uri="{BB962C8B-B14F-4D97-AF65-F5344CB8AC3E}">
        <p14:creationId xmlns:p14="http://schemas.microsoft.com/office/powerpoint/2010/main" val="317933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Do not overly embellish the poster with formatting and pictures, as this may distract from the content. </a:t>
            </a:r>
          </a:p>
          <a:p>
            <a:pPr marL="171450" indent="-171450">
              <a:buFont typeface="Arial" panose="020B0604020202020204" pitchFamily="34" charset="0"/>
              <a:buChar char="•"/>
            </a:pPr>
            <a:r>
              <a:rPr lang="en-GB" dirty="0"/>
              <a:t>Information should be minimal, as in a slide presentation, stating only key points rather than complete sentences.</a:t>
            </a:r>
          </a:p>
          <a:p>
            <a:pPr marL="171450" indent="-171450">
              <a:buFont typeface="Arial" panose="020B0604020202020204" pitchFamily="34" charset="0"/>
              <a:buChar char="•"/>
            </a:pPr>
            <a:r>
              <a:rPr lang="en-GB" sz="1200" dirty="0"/>
              <a:t>Colour system should have effective contrasting backgrounds (e.g. blue and yellow, black and white) to ensure the text is easy to read.</a:t>
            </a:r>
          </a:p>
          <a:p>
            <a:pPr marL="171450" indent="-171450">
              <a:buFont typeface="Arial" panose="020B0604020202020204" pitchFamily="34" charset="0"/>
              <a:buChar char="•"/>
            </a:pPr>
            <a:r>
              <a:rPr lang="en-GB" sz="1200" dirty="0"/>
              <a:t>Flow of the poster should be logical - begin with aims and objectives and flow downwards in columns to methods, results, conclusions and finally references. </a:t>
            </a:r>
          </a:p>
          <a:p>
            <a:endParaRPr lang="en-GB" dirty="0"/>
          </a:p>
          <a:p>
            <a:endParaRPr lang="en-GB" dirty="0"/>
          </a:p>
          <a:p>
            <a:r>
              <a:rPr lang="en-GB" dirty="0"/>
              <a:t>https://www.sciencedirect.com/science/article/pii/S2049080116301303 </a:t>
            </a:r>
          </a:p>
        </p:txBody>
      </p:sp>
      <p:sp>
        <p:nvSpPr>
          <p:cNvPr id="4" name="Slide Number Placeholder 3"/>
          <p:cNvSpPr>
            <a:spLocks noGrp="1"/>
          </p:cNvSpPr>
          <p:nvPr>
            <p:ph type="sldNum" sz="quarter" idx="5"/>
          </p:nvPr>
        </p:nvSpPr>
        <p:spPr/>
        <p:txBody>
          <a:bodyPr/>
          <a:lstStyle/>
          <a:p>
            <a:fld id="{A1CF1430-24AB-4565-9631-C0D7BA15FCA2}" type="slidenum">
              <a:rPr lang="en-GB" smtClean="0"/>
              <a:t>15</a:t>
            </a:fld>
            <a:endParaRPr lang="en-GB"/>
          </a:p>
        </p:txBody>
      </p:sp>
    </p:spTree>
    <p:extLst>
      <p:ext uri="{BB962C8B-B14F-4D97-AF65-F5344CB8AC3E}">
        <p14:creationId xmlns:p14="http://schemas.microsoft.com/office/powerpoint/2010/main" val="1075979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16</a:t>
            </a:fld>
            <a:endParaRPr lang="en-GB"/>
          </a:p>
        </p:txBody>
      </p:sp>
    </p:spTree>
    <p:extLst>
      <p:ext uri="{BB962C8B-B14F-4D97-AF65-F5344CB8AC3E}">
        <p14:creationId xmlns:p14="http://schemas.microsoft.com/office/powerpoint/2010/main" val="3471609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E7E141-4B1D-42E5-AC65-685D48E3E784}" type="slidenum">
              <a:rPr lang="en-GB" smtClean="0"/>
              <a:t>17</a:t>
            </a:fld>
            <a:endParaRPr lang="en-GB"/>
          </a:p>
        </p:txBody>
      </p:sp>
    </p:spTree>
    <p:extLst>
      <p:ext uri="{BB962C8B-B14F-4D97-AF65-F5344CB8AC3E}">
        <p14:creationId xmlns:p14="http://schemas.microsoft.com/office/powerpoint/2010/main" val="1846288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18</a:t>
            </a:fld>
            <a:endParaRPr lang="en-GB"/>
          </a:p>
        </p:txBody>
      </p:sp>
    </p:spTree>
    <p:extLst>
      <p:ext uri="{BB962C8B-B14F-4D97-AF65-F5344CB8AC3E}">
        <p14:creationId xmlns:p14="http://schemas.microsoft.com/office/powerpoint/2010/main" val="754378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Articles:</a:t>
            </a:r>
          </a:p>
          <a:p>
            <a:endParaRPr lang="en-GB" dirty="0"/>
          </a:p>
          <a:p>
            <a:r>
              <a:rPr lang="en-GB" dirty="0"/>
              <a:t>https://www.sciencemag.org/news/2021/03/giraffe-genome-holds-keys-its-peculiar-body-and-clues-hypertension-treatments</a:t>
            </a:r>
          </a:p>
          <a:p>
            <a:r>
              <a:rPr lang="en-GB" dirty="0"/>
              <a:t>https://www.sciencemag.org/news/2021/04/honey-bees-rally-their-queen-game-telephone</a:t>
            </a:r>
          </a:p>
          <a:p>
            <a:r>
              <a:rPr lang="en-GB" dirty="0"/>
              <a:t>https://www.sciencemag.org/news/2021/04/food-supplements-alter-gut-bacteria-could-cure-malnutrition</a:t>
            </a:r>
          </a:p>
        </p:txBody>
      </p:sp>
      <p:sp>
        <p:nvSpPr>
          <p:cNvPr id="4" name="Slide Number Placeholder 3"/>
          <p:cNvSpPr>
            <a:spLocks noGrp="1"/>
          </p:cNvSpPr>
          <p:nvPr>
            <p:ph type="sldNum" sz="quarter" idx="5"/>
          </p:nvPr>
        </p:nvSpPr>
        <p:spPr/>
        <p:txBody>
          <a:bodyPr/>
          <a:lstStyle/>
          <a:p>
            <a:fld id="{A1CF1430-24AB-4565-9631-C0D7BA15FCA2}" type="slidenum">
              <a:rPr lang="en-GB" smtClean="0"/>
              <a:t>19</a:t>
            </a:fld>
            <a:endParaRPr lang="en-GB"/>
          </a:p>
        </p:txBody>
      </p:sp>
    </p:spTree>
    <p:extLst>
      <p:ext uri="{BB962C8B-B14F-4D97-AF65-F5344CB8AC3E}">
        <p14:creationId xmlns:p14="http://schemas.microsoft.com/office/powerpoint/2010/main" val="1475560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2</a:t>
            </a:fld>
            <a:endParaRPr lang="en-GB" dirty="0"/>
          </a:p>
        </p:txBody>
      </p:sp>
    </p:spTree>
    <p:extLst>
      <p:ext uri="{BB962C8B-B14F-4D97-AF65-F5344CB8AC3E}">
        <p14:creationId xmlns:p14="http://schemas.microsoft.com/office/powerpoint/2010/main" val="2651644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E7E141-4B1D-42E5-AC65-685D48E3E784}" type="slidenum">
              <a:rPr lang="en-GB" smtClean="0"/>
              <a:t>20</a:t>
            </a:fld>
            <a:endParaRPr lang="en-GB"/>
          </a:p>
        </p:txBody>
      </p:sp>
    </p:spTree>
    <p:extLst>
      <p:ext uri="{BB962C8B-B14F-4D97-AF65-F5344CB8AC3E}">
        <p14:creationId xmlns:p14="http://schemas.microsoft.com/office/powerpoint/2010/main" val="4061990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21</a:t>
            </a:fld>
            <a:endParaRPr lang="en-GB"/>
          </a:p>
        </p:txBody>
      </p:sp>
    </p:spTree>
    <p:extLst>
      <p:ext uri="{BB962C8B-B14F-4D97-AF65-F5344CB8AC3E}">
        <p14:creationId xmlns:p14="http://schemas.microsoft.com/office/powerpoint/2010/main" val="477013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highlighted words as animations* </a:t>
            </a:r>
          </a:p>
        </p:txBody>
      </p:sp>
      <p:sp>
        <p:nvSpPr>
          <p:cNvPr id="4" name="Slide Number Placeholder 3"/>
          <p:cNvSpPr>
            <a:spLocks noGrp="1"/>
          </p:cNvSpPr>
          <p:nvPr>
            <p:ph type="sldNum" sz="quarter" idx="5"/>
          </p:nvPr>
        </p:nvSpPr>
        <p:spPr/>
        <p:txBody>
          <a:bodyPr/>
          <a:lstStyle/>
          <a:p>
            <a:fld id="{A1CF1430-24AB-4565-9631-C0D7BA15FCA2}" type="slidenum">
              <a:rPr lang="en-GB" smtClean="0"/>
              <a:t>22</a:t>
            </a:fld>
            <a:endParaRPr lang="en-GB"/>
          </a:p>
        </p:txBody>
      </p:sp>
    </p:spTree>
    <p:extLst>
      <p:ext uri="{BB962C8B-B14F-4D97-AF65-F5344CB8AC3E}">
        <p14:creationId xmlns:p14="http://schemas.microsoft.com/office/powerpoint/2010/main" val="2517353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E7E141-4B1D-42E5-AC65-685D48E3E784}" type="slidenum">
              <a:rPr lang="en-GB" smtClean="0"/>
              <a:t>23</a:t>
            </a:fld>
            <a:endParaRPr lang="en-GB"/>
          </a:p>
        </p:txBody>
      </p:sp>
    </p:spTree>
    <p:extLst>
      <p:ext uri="{BB962C8B-B14F-4D97-AF65-F5344CB8AC3E}">
        <p14:creationId xmlns:p14="http://schemas.microsoft.com/office/powerpoint/2010/main" val="3387672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24</a:t>
            </a:fld>
            <a:endParaRPr lang="en-GB"/>
          </a:p>
        </p:txBody>
      </p:sp>
    </p:spTree>
    <p:extLst>
      <p:ext uri="{BB962C8B-B14F-4D97-AF65-F5344CB8AC3E}">
        <p14:creationId xmlns:p14="http://schemas.microsoft.com/office/powerpoint/2010/main" val="3485248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25</a:t>
            </a:fld>
            <a:endParaRPr lang="en-GB"/>
          </a:p>
        </p:txBody>
      </p:sp>
    </p:spTree>
    <p:extLst>
      <p:ext uri="{BB962C8B-B14F-4D97-AF65-F5344CB8AC3E}">
        <p14:creationId xmlns:p14="http://schemas.microsoft.com/office/powerpoint/2010/main" val="671093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https://medium.goodnotes.com/study-with-ease-the-best-way-to-take-notes-2749a3e8297b</a:t>
            </a:r>
          </a:p>
        </p:txBody>
      </p:sp>
      <p:sp>
        <p:nvSpPr>
          <p:cNvPr id="4" name="Slide Number Placeholder 3"/>
          <p:cNvSpPr>
            <a:spLocks noGrp="1"/>
          </p:cNvSpPr>
          <p:nvPr>
            <p:ph type="sldNum" sz="quarter" idx="5"/>
          </p:nvPr>
        </p:nvSpPr>
        <p:spPr/>
        <p:txBody>
          <a:bodyPr/>
          <a:lstStyle/>
          <a:p>
            <a:fld id="{A1CF1430-24AB-4565-9631-C0D7BA15FCA2}" type="slidenum">
              <a:rPr lang="en-GB" smtClean="0"/>
              <a:t>26</a:t>
            </a:fld>
            <a:endParaRPr lang="en-GB"/>
          </a:p>
        </p:txBody>
      </p:sp>
    </p:spTree>
    <p:extLst>
      <p:ext uri="{BB962C8B-B14F-4D97-AF65-F5344CB8AC3E}">
        <p14:creationId xmlns:p14="http://schemas.microsoft.com/office/powerpoint/2010/main" val="869367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27</a:t>
            </a:fld>
            <a:endParaRPr lang="en-GB"/>
          </a:p>
        </p:txBody>
      </p:sp>
    </p:spTree>
    <p:extLst>
      <p:ext uri="{BB962C8B-B14F-4D97-AF65-F5344CB8AC3E}">
        <p14:creationId xmlns:p14="http://schemas.microsoft.com/office/powerpoint/2010/main" val="34134994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Pre-prepared topics – listed in the student booklet:</a:t>
            </a:r>
          </a:p>
          <a:p>
            <a:endParaRPr lang="en-GB" sz="18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3"/>
            </a:endParaRPr>
          </a:p>
        </p:txBody>
      </p:sp>
      <p:sp>
        <p:nvSpPr>
          <p:cNvPr id="4" name="Slide Number Placeholder 3"/>
          <p:cNvSpPr>
            <a:spLocks noGrp="1"/>
          </p:cNvSpPr>
          <p:nvPr>
            <p:ph type="sldNum" sz="quarter" idx="5"/>
          </p:nvPr>
        </p:nvSpPr>
        <p:spPr/>
        <p:txBody>
          <a:bodyPr/>
          <a:lstStyle/>
          <a:p>
            <a:fld id="{A1CF1430-24AB-4565-9631-C0D7BA15FCA2}" type="slidenum">
              <a:rPr lang="en-GB" smtClean="0"/>
              <a:t>28</a:t>
            </a:fld>
            <a:endParaRPr lang="en-GB"/>
          </a:p>
        </p:txBody>
      </p:sp>
    </p:spTree>
    <p:extLst>
      <p:ext uri="{BB962C8B-B14F-4D97-AF65-F5344CB8AC3E}">
        <p14:creationId xmlns:p14="http://schemas.microsoft.com/office/powerpoint/2010/main" val="828196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29</a:t>
            </a:fld>
            <a:endParaRPr lang="en-GB" dirty="0"/>
          </a:p>
        </p:txBody>
      </p:sp>
    </p:spTree>
    <p:extLst>
      <p:ext uri="{BB962C8B-B14F-4D97-AF65-F5344CB8AC3E}">
        <p14:creationId xmlns:p14="http://schemas.microsoft.com/office/powerpoint/2010/main" val="25608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CF1430-24AB-4565-9631-C0D7BA15FCA2}" type="slidenum">
              <a:rPr lang="en-GB" smtClean="0"/>
              <a:t>3</a:t>
            </a:fld>
            <a:endParaRPr lang="en-GB"/>
          </a:p>
        </p:txBody>
      </p:sp>
    </p:spTree>
    <p:extLst>
      <p:ext uri="{BB962C8B-B14F-4D97-AF65-F5344CB8AC3E}">
        <p14:creationId xmlns:p14="http://schemas.microsoft.com/office/powerpoint/2010/main" val="3217330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https://simplemind.eu/how-to-mind-map/basics/</a:t>
            </a:r>
          </a:p>
        </p:txBody>
      </p:sp>
      <p:sp>
        <p:nvSpPr>
          <p:cNvPr id="4" name="Slide Number Placeholder 3"/>
          <p:cNvSpPr>
            <a:spLocks noGrp="1"/>
          </p:cNvSpPr>
          <p:nvPr>
            <p:ph type="sldNum" sz="quarter" idx="5"/>
          </p:nvPr>
        </p:nvSpPr>
        <p:spPr/>
        <p:txBody>
          <a:bodyPr/>
          <a:lstStyle/>
          <a:p>
            <a:fld id="{A1CF1430-24AB-4565-9631-C0D7BA15FCA2}" type="slidenum">
              <a:rPr lang="en-GB" smtClean="0"/>
              <a:t>32</a:t>
            </a:fld>
            <a:endParaRPr lang="en-GB"/>
          </a:p>
        </p:txBody>
      </p:sp>
    </p:spTree>
    <p:extLst>
      <p:ext uri="{BB962C8B-B14F-4D97-AF65-F5344CB8AC3E}">
        <p14:creationId xmlns:p14="http://schemas.microsoft.com/office/powerpoint/2010/main" val="2968703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33</a:t>
            </a:fld>
            <a:endParaRPr lang="en-GB"/>
          </a:p>
        </p:txBody>
      </p:sp>
    </p:spTree>
    <p:extLst>
      <p:ext uri="{BB962C8B-B14F-4D97-AF65-F5344CB8AC3E}">
        <p14:creationId xmlns:p14="http://schemas.microsoft.com/office/powerpoint/2010/main" val="1673461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34</a:t>
            </a:fld>
            <a:endParaRPr lang="en-GB"/>
          </a:p>
        </p:txBody>
      </p:sp>
    </p:spTree>
    <p:extLst>
      <p:ext uri="{BB962C8B-B14F-4D97-AF65-F5344CB8AC3E}">
        <p14:creationId xmlns:p14="http://schemas.microsoft.com/office/powerpoint/2010/main" val="1093197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35</a:t>
            </a:fld>
            <a:endParaRPr lang="en-GB" dirty="0"/>
          </a:p>
        </p:txBody>
      </p:sp>
    </p:spTree>
    <p:extLst>
      <p:ext uri="{BB962C8B-B14F-4D97-AF65-F5344CB8AC3E}">
        <p14:creationId xmlns:p14="http://schemas.microsoft.com/office/powerpoint/2010/main" val="1338691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marR="0" lvl="0" indent="0" algn="l" defTabSz="914400" rtl="0" eaLnBrk="1" fontAlgn="auto" latinLnBrk="0" hangingPunct="1">
              <a:lnSpc>
                <a:spcPct val="100000"/>
              </a:lnSpc>
              <a:spcBef>
                <a:spcPts val="0"/>
              </a:spcBef>
              <a:spcAft>
                <a:spcPts val="0"/>
              </a:spcAft>
              <a:buClrTx/>
              <a:buSzTx/>
              <a:buFontTx/>
              <a:buNone/>
              <a:tabLst/>
              <a:defRPr/>
            </a:pPr>
            <a:r>
              <a:rPr lang="en-GB" dirty="0"/>
              <a:t>Is there any data in the article? How would you incorporate it in the poster.</a:t>
            </a:r>
          </a:p>
          <a:p>
            <a:pPr marL="4572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45720" marR="0" lvl="0" indent="0" algn="l" defTabSz="914400" rtl="0" eaLnBrk="1" fontAlgn="auto" latinLnBrk="0" hangingPunct="1">
              <a:lnSpc>
                <a:spcPct val="100000"/>
              </a:lnSpc>
              <a:spcBef>
                <a:spcPts val="0"/>
              </a:spcBef>
              <a:spcAft>
                <a:spcPts val="0"/>
              </a:spcAft>
              <a:buClrTx/>
              <a:buSzTx/>
              <a:buFontTx/>
              <a:buNone/>
              <a:tabLst/>
              <a:defRPr/>
            </a:pPr>
            <a:r>
              <a:rPr lang="en-GB" dirty="0"/>
              <a:t>Make sure they include some numerical data (demo some pie-charts/bar charts). </a:t>
            </a:r>
          </a:p>
          <a:p>
            <a:pPr marL="45720" defTabSz="914400">
              <a:defRPr/>
            </a:pPr>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36</a:t>
            </a:fld>
            <a:endParaRPr lang="en-GB" dirty="0"/>
          </a:p>
        </p:txBody>
      </p:sp>
    </p:spTree>
    <p:extLst>
      <p:ext uri="{BB962C8B-B14F-4D97-AF65-F5344CB8AC3E}">
        <p14:creationId xmlns:p14="http://schemas.microsoft.com/office/powerpoint/2010/main" val="2845404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38</a:t>
            </a:fld>
            <a:endParaRPr lang="en-GB" dirty="0"/>
          </a:p>
        </p:txBody>
      </p:sp>
    </p:spTree>
    <p:extLst>
      <p:ext uri="{BB962C8B-B14F-4D97-AF65-F5344CB8AC3E}">
        <p14:creationId xmlns:p14="http://schemas.microsoft.com/office/powerpoint/2010/main" val="324078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now just about ready to get started but before we do let us introduce ourselves.</a:t>
            </a:r>
          </a:p>
          <a:p>
            <a:endParaRPr lang="en-GB" dirty="0"/>
          </a:p>
          <a:p>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4</a:t>
            </a:fld>
            <a:endParaRPr lang="en-GB"/>
          </a:p>
        </p:txBody>
      </p:sp>
    </p:spTree>
    <p:extLst>
      <p:ext uri="{BB962C8B-B14F-4D97-AF65-F5344CB8AC3E}">
        <p14:creationId xmlns:p14="http://schemas.microsoft.com/office/powerpoint/2010/main" val="399553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CF1430-24AB-4565-9631-C0D7BA15FCA2}" type="slidenum">
              <a:rPr lang="en-GB" smtClean="0"/>
              <a:t>5</a:t>
            </a:fld>
            <a:endParaRPr lang="en-GB"/>
          </a:p>
        </p:txBody>
      </p:sp>
    </p:spTree>
    <p:extLst>
      <p:ext uri="{BB962C8B-B14F-4D97-AF65-F5344CB8AC3E}">
        <p14:creationId xmlns:p14="http://schemas.microsoft.com/office/powerpoint/2010/main" val="161240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Starter activity – without any explanation of what scientific research posters are, what their purpose is, ask students to look at the 3 posters on the slide and in their booklet.</a:t>
            </a:r>
          </a:p>
          <a:p>
            <a:endParaRPr lang="en-GB" dirty="0"/>
          </a:p>
          <a:p>
            <a:r>
              <a:rPr lang="en-GB" dirty="0"/>
              <a:t>Ask them to think about which one catches their eye the most/which one do they like the most and why.</a:t>
            </a:r>
          </a:p>
          <a:p>
            <a:endParaRPr lang="en-GB" dirty="0"/>
          </a:p>
          <a:p>
            <a:r>
              <a:rPr lang="en-GB" dirty="0"/>
              <a:t>Feedback: we would say 1. is eye catching – good clear layout with sections, contrasting colours (text and background), an image, and a table of data. However, quite a lot of writing at a glance.</a:t>
            </a:r>
          </a:p>
          <a:p>
            <a:endParaRPr lang="en-GB" dirty="0"/>
          </a:p>
          <a:p>
            <a:r>
              <a:rPr lang="en-GB" dirty="0"/>
              <a:t>2. Is very eye catching because they have used coloured images and diagrams, not just text. Text is short and clearly sectioned</a:t>
            </a:r>
          </a:p>
          <a:p>
            <a:endParaRPr lang="en-GB" dirty="0"/>
          </a:p>
          <a:p>
            <a:r>
              <a:rPr lang="en-GB" dirty="0"/>
              <a:t>3. Not eye catching, far too much text, no images or diagrams, no clear sections or headings to break up text.</a:t>
            </a:r>
          </a:p>
          <a:p>
            <a:endParaRPr lang="en-GB" dirty="0"/>
          </a:p>
          <a:p>
            <a:r>
              <a:rPr lang="en-GB" dirty="0"/>
              <a:t>We’re now going to find out more about what scientific research posters are, what their purpose is and what makes a good one. But keep in mind your first impressions of these posters – without looking at the content in detail we have decided that the design and layout is important for attracting attention to the poster.</a:t>
            </a:r>
          </a:p>
        </p:txBody>
      </p:sp>
      <p:sp>
        <p:nvSpPr>
          <p:cNvPr id="4" name="Slide Number Placeholder 3"/>
          <p:cNvSpPr>
            <a:spLocks noGrp="1"/>
          </p:cNvSpPr>
          <p:nvPr>
            <p:ph type="sldNum" sz="quarter" idx="5"/>
          </p:nvPr>
        </p:nvSpPr>
        <p:spPr/>
        <p:txBody>
          <a:bodyPr/>
          <a:lstStyle/>
          <a:p>
            <a:fld id="{A1CF1430-24AB-4565-9631-C0D7BA15FCA2}" type="slidenum">
              <a:rPr lang="en-GB" smtClean="0"/>
              <a:t>6</a:t>
            </a:fld>
            <a:endParaRPr lang="en-GB"/>
          </a:p>
        </p:txBody>
      </p:sp>
    </p:spTree>
    <p:extLst>
      <p:ext uri="{BB962C8B-B14F-4D97-AF65-F5344CB8AC3E}">
        <p14:creationId xmlns:p14="http://schemas.microsoft.com/office/powerpoint/2010/main" val="190314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CF1430-24AB-4565-9631-C0D7BA15FCA2}" type="slidenum">
              <a:rPr lang="en-GB" smtClean="0"/>
              <a:t>7</a:t>
            </a:fld>
            <a:endParaRPr lang="en-GB"/>
          </a:p>
        </p:txBody>
      </p:sp>
    </p:spTree>
    <p:extLst>
      <p:ext uri="{BB962C8B-B14F-4D97-AF65-F5344CB8AC3E}">
        <p14:creationId xmlns:p14="http://schemas.microsoft.com/office/powerpoint/2010/main" val="3264156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8</a:t>
            </a:fld>
            <a:endParaRPr lang="en-GB"/>
          </a:p>
        </p:txBody>
      </p:sp>
    </p:spTree>
    <p:extLst>
      <p:ext uri="{BB962C8B-B14F-4D97-AF65-F5344CB8AC3E}">
        <p14:creationId xmlns:p14="http://schemas.microsoft.com/office/powerpoint/2010/main" val="1961802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venir Black"/>
              </a:rPr>
              <a:t>What are the features of a good scientific poster?</a:t>
            </a:r>
            <a:endParaRPr lang="en-GB" sz="1200" b="1" dirty="0">
              <a:effectLst/>
              <a:latin typeface="+mn-lt"/>
              <a:ea typeface="+mn-ea"/>
              <a:cs typeface="+mn-cs"/>
            </a:endParaRPr>
          </a:p>
          <a:p>
            <a:endParaRPr lang="en-GB" sz="1200" b="1" dirty="0">
              <a:effectLst/>
              <a:latin typeface="+mn-lt"/>
              <a:ea typeface="+mn-ea"/>
              <a:cs typeface="+mn-cs"/>
            </a:endParaRPr>
          </a:p>
          <a:p>
            <a:r>
              <a:rPr lang="en-GB" sz="1200" b="1" dirty="0">
                <a:effectLst/>
                <a:latin typeface="+mn-lt"/>
                <a:ea typeface="+mn-ea"/>
                <a:cs typeface="+mn-cs"/>
              </a:rPr>
              <a:t>Ask students to come up with a list of ideas/criteria to begin with. Then share the list on the slide.</a:t>
            </a:r>
          </a:p>
          <a:p>
            <a:endParaRPr lang="en-GB" sz="1200" b="1" dirty="0">
              <a:effectLst/>
              <a:latin typeface="+mn-lt"/>
              <a:ea typeface="+mn-ea"/>
              <a:cs typeface="+mn-cs"/>
            </a:endParaRPr>
          </a:p>
          <a:p>
            <a:pPr marL="171450" indent="-171450">
              <a:buFont typeface="Arial" panose="020B0604020202020204" pitchFamily="34" charset="0"/>
              <a:buChar char="•"/>
            </a:pPr>
            <a:r>
              <a:rPr lang="en-GB" sz="1200" dirty="0">
                <a:effectLst/>
                <a:latin typeface="+mn-lt"/>
                <a:ea typeface="+mn-ea"/>
                <a:cs typeface="+mn-cs"/>
              </a:rPr>
              <a:t>   L</a:t>
            </a:r>
            <a:r>
              <a:rPr lang="en-GB" sz="1800" dirty="0">
                <a:effectLst/>
                <a:latin typeface="Calibri" panose="020F0502020204030204" pitchFamily="34" charset="0"/>
                <a:ea typeface="DengXian" panose="02010600030101010101" pitchFamily="2" charset="-122"/>
                <a:cs typeface="Times New Roman" panose="02020603050405020304" pitchFamily="18" charset="0"/>
              </a:rPr>
              <a:t>imited text</a:t>
            </a:r>
          </a:p>
          <a:p>
            <a:pPr marL="285750" indent="-285750">
              <a:buFont typeface="Arial" panose="020B0604020202020204" pitchFamily="34" charset="0"/>
              <a:buChar char="•"/>
            </a:pPr>
            <a:r>
              <a:rPr lang="en-GB" sz="1800" dirty="0">
                <a:effectLst/>
                <a:latin typeface="Calibri" panose="020F0502020204030204" pitchFamily="34" charset="0"/>
                <a:ea typeface="DengXian" panose="02010600030101010101" pitchFamily="2" charset="-122"/>
                <a:cs typeface="Times New Roman" panose="02020603050405020304" pitchFamily="18" charset="0"/>
              </a:rPr>
              <a:t>Clear diagrams</a:t>
            </a:r>
          </a:p>
          <a:p>
            <a:pPr marL="285750" indent="-285750">
              <a:buFont typeface="Arial" panose="020B0604020202020204" pitchFamily="34" charset="0"/>
              <a:buChar char="•"/>
            </a:pPr>
            <a:r>
              <a:rPr lang="en-GB" sz="1800" dirty="0">
                <a:effectLst/>
                <a:latin typeface="Calibri" panose="020F0502020204030204" pitchFamily="34" charset="0"/>
                <a:ea typeface="DengXian" panose="02010600030101010101" pitchFamily="2" charset="-122"/>
                <a:cs typeface="Times New Roman" panose="02020603050405020304" pitchFamily="18" charset="0"/>
              </a:rPr>
              <a:t>Headline info only</a:t>
            </a:r>
          </a:p>
          <a:p>
            <a:pPr marL="285750" indent="-285750">
              <a:buFont typeface="Arial" panose="020B0604020202020204" pitchFamily="34" charset="0"/>
              <a:buChar char="•"/>
            </a:pPr>
            <a:r>
              <a:rPr lang="en-GB" sz="1800" dirty="0">
                <a:effectLst/>
                <a:latin typeface="Calibri" panose="020F0502020204030204" pitchFamily="34" charset="0"/>
                <a:ea typeface="DengXian" panose="02010600030101010101" pitchFamily="2" charset="-122"/>
                <a:cs typeface="Times New Roman" panose="02020603050405020304" pitchFamily="18" charset="0"/>
              </a:rPr>
              <a:t>Info presented in diagrams rather than words</a:t>
            </a:r>
          </a:p>
          <a:p>
            <a:pPr marL="285750" indent="-285750">
              <a:buFont typeface="Arial" panose="020B0604020202020204" pitchFamily="34" charset="0"/>
              <a:buChar char="•"/>
            </a:pPr>
            <a:r>
              <a:rPr lang="en-GB" sz="1800" dirty="0">
                <a:effectLst/>
                <a:latin typeface="Calibri" panose="020F0502020204030204" pitchFamily="34" charset="0"/>
                <a:ea typeface="DengXian" panose="02010600030101010101" pitchFamily="2" charset="-122"/>
                <a:cs typeface="Times New Roman" panose="02020603050405020304" pitchFamily="18" charset="0"/>
              </a:rPr>
              <a:t>No irrelevant images</a:t>
            </a:r>
          </a:p>
          <a:p>
            <a:pPr marL="285750" indent="-285750">
              <a:buFont typeface="Arial" panose="020B0604020202020204" pitchFamily="34" charset="0"/>
              <a:buChar char="•"/>
            </a:pPr>
            <a:r>
              <a:rPr lang="en-GB" sz="1800" dirty="0">
                <a:effectLst/>
                <a:latin typeface="Calibri" panose="020F0502020204030204" pitchFamily="34" charset="0"/>
                <a:ea typeface="DengXian" panose="02010600030101010101" pitchFamily="2" charset="-122"/>
                <a:cs typeface="Times New Roman" panose="02020603050405020304" pitchFamily="18" charset="0"/>
              </a:rPr>
              <a:t>Careful selection of information</a:t>
            </a:r>
          </a:p>
          <a:p>
            <a:pPr marL="285750" indent="-285750">
              <a:buFont typeface="Arial" panose="020B0604020202020204" pitchFamily="34" charset="0"/>
              <a:buChar char="•"/>
            </a:pPr>
            <a:r>
              <a:rPr lang="en-GB" sz="1800" dirty="0">
                <a:effectLst/>
                <a:latin typeface="Calibri" panose="020F0502020204030204" pitchFamily="34" charset="0"/>
                <a:ea typeface="DengXian" panose="02010600030101010101" pitchFamily="2" charset="-122"/>
                <a:cs typeface="Times New Roman" panose="02020603050405020304" pitchFamily="18" charset="0"/>
              </a:rPr>
              <a:t>Clear narrative of research</a:t>
            </a:r>
            <a:endParaRPr lang="en-GB" dirty="0"/>
          </a:p>
        </p:txBody>
      </p:sp>
      <p:sp>
        <p:nvSpPr>
          <p:cNvPr id="4" name="Slide Number Placeholder 3"/>
          <p:cNvSpPr>
            <a:spLocks noGrp="1"/>
          </p:cNvSpPr>
          <p:nvPr>
            <p:ph type="sldNum" sz="quarter" idx="5"/>
          </p:nvPr>
        </p:nvSpPr>
        <p:spPr/>
        <p:txBody>
          <a:bodyPr/>
          <a:lstStyle/>
          <a:p>
            <a:fld id="{A1CF1430-24AB-4565-9631-C0D7BA15FCA2}" type="slidenum">
              <a:rPr lang="en-GB" smtClean="0"/>
              <a:t>9</a:t>
            </a:fld>
            <a:endParaRPr lang="en-GB"/>
          </a:p>
        </p:txBody>
      </p:sp>
    </p:spTree>
    <p:extLst>
      <p:ext uri="{BB962C8B-B14F-4D97-AF65-F5344CB8AC3E}">
        <p14:creationId xmlns:p14="http://schemas.microsoft.com/office/powerpoint/2010/main" val="1232901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653A629-3F16-45CA-9197-D5D99D2EE9E5}"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54E278-9A65-ED4B-9EB9-0643104C0D5A}" type="slidenum">
              <a:rPr lang="en-US" smtClean="0"/>
              <a:t>‹#›</a:t>
            </a:fld>
            <a:endParaRPr lang="en-US" dirty="0"/>
          </a:p>
        </p:txBody>
      </p:sp>
    </p:spTree>
    <p:extLst>
      <p:ext uri="{BB962C8B-B14F-4D97-AF65-F5344CB8AC3E}">
        <p14:creationId xmlns:p14="http://schemas.microsoft.com/office/powerpoint/2010/main" val="289519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EDC4551-925F-4467-8C12-8162FE407624}"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54E278-9A65-ED4B-9EB9-0643104C0D5A}" type="slidenum">
              <a:rPr lang="en-US" smtClean="0"/>
              <a:t>‹#›</a:t>
            </a:fld>
            <a:endParaRPr lang="en-US" dirty="0"/>
          </a:p>
        </p:txBody>
      </p:sp>
    </p:spTree>
    <p:extLst>
      <p:ext uri="{BB962C8B-B14F-4D97-AF65-F5344CB8AC3E}">
        <p14:creationId xmlns:p14="http://schemas.microsoft.com/office/powerpoint/2010/main" val="144198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0A59DF1-CB4E-4D0D-B02F-E7C90B46941B}"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54E278-9A65-ED4B-9EB9-0643104C0D5A}" type="slidenum">
              <a:rPr lang="en-US" smtClean="0"/>
              <a:t>‹#›</a:t>
            </a:fld>
            <a:endParaRPr lang="en-US" dirty="0"/>
          </a:p>
        </p:txBody>
      </p:sp>
    </p:spTree>
    <p:extLst>
      <p:ext uri="{BB962C8B-B14F-4D97-AF65-F5344CB8AC3E}">
        <p14:creationId xmlns:p14="http://schemas.microsoft.com/office/powerpoint/2010/main" val="3645409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AB495-D092-5B47-B205-25C243B30B4A}" type="datetimeFigureOut">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08750" y="4767263"/>
            <a:ext cx="2057400" cy="273844"/>
          </a:xfrm>
        </p:spPr>
        <p:txBody>
          <a:bodyPr/>
          <a:lstStyle/>
          <a:p>
            <a:fld id="{2654E278-9A65-ED4B-9EB9-0643104C0D5A}" type="slidenum">
              <a:rPr lang="en-US" smtClean="0"/>
              <a:t>‹#›</a:t>
            </a:fld>
            <a:endParaRPr lang="en-US" dirty="0"/>
          </a:p>
        </p:txBody>
      </p:sp>
      <p:pic>
        <p:nvPicPr>
          <p:cNvPr id="5" name="Immagine 8">
            <a:extLst>
              <a:ext uri="{FF2B5EF4-FFF2-40B4-BE49-F238E27FC236}">
                <a16:creationId xmlns:a16="http://schemas.microsoft.com/office/drawing/2014/main" id="{DE9B2C91-D134-4297-B10A-FFCD5A22A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9" y="0"/>
            <a:ext cx="6303013" cy="3425183"/>
          </a:xfrm>
          <a:prstGeom prst="rect">
            <a:avLst/>
          </a:prstGeom>
        </p:spPr>
      </p:pic>
      <p:sp>
        <p:nvSpPr>
          <p:cNvPr id="6" name="Rettangolo 3">
            <a:extLst>
              <a:ext uri="{FF2B5EF4-FFF2-40B4-BE49-F238E27FC236}">
                <a16:creationId xmlns:a16="http://schemas.microsoft.com/office/drawing/2014/main" id="{4C317637-D5E9-4A3B-A5DC-77D771D76FA4}"/>
              </a:ext>
            </a:extLst>
          </p:cNvPr>
          <p:cNvSpPr/>
          <p:nvPr/>
        </p:nvSpPr>
        <p:spPr>
          <a:xfrm>
            <a:off x="1267028" y="890039"/>
            <a:ext cx="1952118" cy="4264315"/>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7">
            <a:extLst>
              <a:ext uri="{FF2B5EF4-FFF2-40B4-BE49-F238E27FC236}">
                <a16:creationId xmlns:a16="http://schemas.microsoft.com/office/drawing/2014/main" id="{758D45DA-EAA8-4A8A-AF00-7456D124DF83}"/>
              </a:ext>
            </a:extLst>
          </p:cNvPr>
          <p:cNvSpPr/>
          <p:nvPr/>
        </p:nvSpPr>
        <p:spPr>
          <a:xfrm>
            <a:off x="1267548" y="0"/>
            <a:ext cx="1952118" cy="1335058"/>
          </a:xfrm>
          <a:prstGeom prst="rect">
            <a:avLst/>
          </a:prstGeom>
          <a:solidFill>
            <a:srgbClr val="0A5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10">
            <a:extLst>
              <a:ext uri="{FF2B5EF4-FFF2-40B4-BE49-F238E27FC236}">
                <a16:creationId xmlns:a16="http://schemas.microsoft.com/office/drawing/2014/main" id="{24676A9E-0E1D-4176-A212-9741ACBB6AA8}"/>
              </a:ext>
            </a:extLst>
          </p:cNvPr>
          <p:cNvSpPr/>
          <p:nvPr/>
        </p:nvSpPr>
        <p:spPr>
          <a:xfrm>
            <a:off x="1" y="4726248"/>
            <a:ext cx="1267548" cy="428106"/>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A5080"/>
              </a:solidFill>
            </a:endParaRPr>
          </a:p>
        </p:txBody>
      </p:sp>
      <p:sp>
        <p:nvSpPr>
          <p:cNvPr id="9" name="Rettangolo 11">
            <a:extLst>
              <a:ext uri="{FF2B5EF4-FFF2-40B4-BE49-F238E27FC236}">
                <a16:creationId xmlns:a16="http://schemas.microsoft.com/office/drawing/2014/main" id="{DA09C750-7A97-4D17-9C7A-7128E939DD19}"/>
              </a:ext>
            </a:extLst>
          </p:cNvPr>
          <p:cNvSpPr/>
          <p:nvPr/>
        </p:nvSpPr>
        <p:spPr>
          <a:xfrm>
            <a:off x="3219146" y="0"/>
            <a:ext cx="592326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10" name="Immagine 9" descr="Logo Causeway.jpg">
            <a:extLst>
              <a:ext uri="{FF2B5EF4-FFF2-40B4-BE49-F238E27FC236}">
                <a16:creationId xmlns:a16="http://schemas.microsoft.com/office/drawing/2014/main" id="{C57B23F6-064A-4854-994B-D4BE0D607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2937" y="120191"/>
            <a:ext cx="1443567" cy="769848"/>
          </a:xfrm>
          <a:prstGeom prst="rect">
            <a:avLst/>
          </a:prstGeom>
        </p:spPr>
      </p:pic>
      <p:sp>
        <p:nvSpPr>
          <p:cNvPr id="12" name="Text Placeholder 11">
            <a:extLst>
              <a:ext uri="{FF2B5EF4-FFF2-40B4-BE49-F238E27FC236}">
                <a16:creationId xmlns:a16="http://schemas.microsoft.com/office/drawing/2014/main" id="{EC376BE1-9078-4860-BD41-47C0CAFB74F7}"/>
              </a:ext>
            </a:extLst>
          </p:cNvPr>
          <p:cNvSpPr>
            <a:spLocks noGrp="1"/>
          </p:cNvSpPr>
          <p:nvPr>
            <p:ph type="body" sz="quarter" idx="13" hasCustomPrompt="1"/>
          </p:nvPr>
        </p:nvSpPr>
        <p:spPr>
          <a:xfrm>
            <a:off x="3409342" y="2055812"/>
            <a:ext cx="4898271" cy="1031875"/>
          </a:xfrm>
        </p:spPr>
        <p:txBody>
          <a:bodyPr anchor="ctr"/>
          <a:lstStyle>
            <a:lvl1pPr marL="0" algn="ctr">
              <a:buNone/>
              <a:defRPr sz="3200" b="0">
                <a:latin typeface="+mj-lt"/>
              </a:defRPr>
            </a:lvl1pPr>
          </a:lstStyle>
          <a:p>
            <a:pPr lvl="0"/>
            <a:r>
              <a:rPr lang="en-GB" sz="2800" b="1" dirty="0">
                <a:latin typeface="+mj-lt"/>
              </a:rPr>
              <a:t>Section title</a:t>
            </a:r>
            <a:endParaRPr lang="en-GB" dirty="0"/>
          </a:p>
        </p:txBody>
      </p:sp>
    </p:spTree>
    <p:extLst>
      <p:ext uri="{BB962C8B-B14F-4D97-AF65-F5344CB8AC3E}">
        <p14:creationId xmlns:p14="http://schemas.microsoft.com/office/powerpoint/2010/main" val="2001623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lide with one text/content">
    <p:spTree>
      <p:nvGrpSpPr>
        <p:cNvPr id="1" name=""/>
        <p:cNvGrpSpPr/>
        <p:nvPr/>
      </p:nvGrpSpPr>
      <p:grpSpPr>
        <a:xfrm>
          <a:off x="0" y="0"/>
          <a:ext cx="0" cy="0"/>
          <a:chOff x="0" y="0"/>
          <a:chExt cx="0" cy="0"/>
        </a:xfrm>
      </p:grpSpPr>
      <p:pic>
        <p:nvPicPr>
          <p:cNvPr id="11" name="Immagine 22" descr="gree bridge.png">
            <a:extLst>
              <a:ext uri="{FF2B5EF4-FFF2-40B4-BE49-F238E27FC236}">
                <a16:creationId xmlns:a16="http://schemas.microsoft.com/office/drawing/2014/main" id="{24F4AE60-C5A6-4680-9029-0BA535056BE4}"/>
              </a:ext>
            </a:extLst>
          </p:cNvPr>
          <p:cNvPicPr>
            <a:picLocks noChangeAspect="1"/>
          </p:cNvPicPr>
          <p:nvPr/>
        </p:nvPicPr>
        <p:blipFill rotWithShape="1">
          <a:blip r:embed="rId2">
            <a:extLst>
              <a:ext uri="{28A0092B-C50C-407E-A947-70E740481C1C}">
                <a14:useLocalDpi xmlns:a14="http://schemas.microsoft.com/office/drawing/2010/main" val="0"/>
              </a:ext>
            </a:extLst>
          </a:blip>
          <a:srcRect r="45027"/>
          <a:stretch/>
        </p:blipFill>
        <p:spPr>
          <a:xfrm>
            <a:off x="8238065" y="4256966"/>
            <a:ext cx="905935" cy="895537"/>
          </a:xfrm>
          <a:prstGeom prst="rect">
            <a:avLst/>
          </a:prstGeom>
        </p:spPr>
      </p:pic>
      <p:sp>
        <p:nvSpPr>
          <p:cNvPr id="2" name="Title 1"/>
          <p:cNvSpPr>
            <a:spLocks noGrp="1"/>
          </p:cNvSpPr>
          <p:nvPr>
            <p:ph type="title"/>
          </p:nvPr>
        </p:nvSpPr>
        <p:spPr>
          <a:xfrm>
            <a:off x="628650" y="336215"/>
            <a:ext cx="7886700" cy="816595"/>
          </a:xfrm>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buFont typeface="Wingdings" panose="05000000000000000000" pitchFamily="2" charset="2"/>
              <a:buChar char="§"/>
              <a:defRPr/>
            </a:lvl1pPr>
            <a:lvl2pPr>
              <a:lnSpc>
                <a:spcPct val="100000"/>
              </a:lnSpc>
              <a:buFont typeface="Wingdings" panose="05000000000000000000" pitchFamily="2" charset="2"/>
              <a:buChar char="§"/>
              <a:defRPr/>
            </a:lvl2pPr>
            <a:lvl3pPr>
              <a:lnSpc>
                <a:spcPct val="100000"/>
              </a:lnSpc>
              <a:buFont typeface="Wingdings" panose="05000000000000000000" pitchFamily="2" charset="2"/>
              <a:buChar char="§"/>
              <a:defRPr/>
            </a:lvl3pPr>
            <a:lvl4pPr>
              <a:lnSpc>
                <a:spcPct val="100000"/>
              </a:lnSpc>
              <a:buFont typeface="Wingdings" panose="05000000000000000000" pitchFamily="2" charset="2"/>
              <a:buChar char="§"/>
              <a:defRPr/>
            </a:lvl4pPr>
            <a:lvl5pPr>
              <a:lnSpc>
                <a:spcPct val="100000"/>
              </a:lnSpc>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3AB495-D092-5B47-B205-25C243B30B4A}" type="datetimeFigureOut">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08750" y="4767263"/>
            <a:ext cx="2057400" cy="273844"/>
          </a:xfrm>
        </p:spPr>
        <p:txBody>
          <a:bodyPr/>
          <a:lstStyle/>
          <a:p>
            <a:fld id="{2654E278-9A65-ED4B-9EB9-0643104C0D5A}" type="slidenum">
              <a:rPr lang="en-US" smtClean="0"/>
              <a:t>‹#›</a:t>
            </a:fld>
            <a:endParaRPr lang="en-US" dirty="0"/>
          </a:p>
        </p:txBody>
      </p:sp>
      <p:sp>
        <p:nvSpPr>
          <p:cNvPr id="7" name="Rettangolo 15">
            <a:extLst>
              <a:ext uri="{FF2B5EF4-FFF2-40B4-BE49-F238E27FC236}">
                <a16:creationId xmlns:a16="http://schemas.microsoft.com/office/drawing/2014/main" id="{5298E575-8C96-41FA-8DF2-2C62D0EAE311}"/>
              </a:ext>
            </a:extLst>
          </p:cNvPr>
          <p:cNvSpPr/>
          <p:nvPr/>
        </p:nvSpPr>
        <p:spPr>
          <a:xfrm>
            <a:off x="5" y="571500"/>
            <a:ext cx="525863" cy="283231"/>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CCFFCC"/>
              </a:solidFill>
            </a:endParaRPr>
          </a:p>
        </p:txBody>
      </p:sp>
      <p:pic>
        <p:nvPicPr>
          <p:cNvPr id="10" name="Immagine 11" descr="Symbol.png">
            <a:extLst>
              <a:ext uri="{FF2B5EF4-FFF2-40B4-BE49-F238E27FC236}">
                <a16:creationId xmlns:a16="http://schemas.microsoft.com/office/drawing/2014/main" id="{A0081EC0-903C-4520-B902-8AEEA7845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249" y="197359"/>
            <a:ext cx="563944" cy="291761"/>
          </a:xfrm>
          <a:prstGeom prst="rect">
            <a:avLst/>
          </a:prstGeom>
        </p:spPr>
      </p:pic>
      <p:cxnSp>
        <p:nvCxnSpPr>
          <p:cNvPr id="12" name="Connettore 1 9">
            <a:extLst>
              <a:ext uri="{FF2B5EF4-FFF2-40B4-BE49-F238E27FC236}">
                <a16:creationId xmlns:a16="http://schemas.microsoft.com/office/drawing/2014/main" id="{DCC1AED7-D342-41C0-9B75-96529D69BA17}"/>
              </a:ext>
            </a:extLst>
          </p:cNvPr>
          <p:cNvCxnSpPr/>
          <p:nvPr/>
        </p:nvCxnSpPr>
        <p:spPr>
          <a:xfrm>
            <a:off x="746223" y="4689632"/>
            <a:ext cx="213589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Rettangolo 10">
            <a:extLst>
              <a:ext uri="{FF2B5EF4-FFF2-40B4-BE49-F238E27FC236}">
                <a16:creationId xmlns:a16="http://schemas.microsoft.com/office/drawing/2014/main" id="{AE626F47-A50C-4B5A-AACB-42DD5E32574D}"/>
              </a:ext>
            </a:extLst>
          </p:cNvPr>
          <p:cNvSpPr/>
          <p:nvPr/>
        </p:nvSpPr>
        <p:spPr>
          <a:xfrm>
            <a:off x="659383" y="4704735"/>
            <a:ext cx="4572000" cy="246221"/>
          </a:xfrm>
          <a:prstGeom prst="rect">
            <a:avLst/>
          </a:prstGeom>
        </p:spPr>
        <p:txBody>
          <a:bodyPr>
            <a:spAutoFit/>
          </a:bodyPr>
          <a:lstStyle/>
          <a:p>
            <a:r>
              <a:rPr lang="en-GB" sz="1000" dirty="0">
                <a:solidFill>
                  <a:srgbClr val="FD9409"/>
                </a:solidFill>
                <a:latin typeface="Avenir Light" panose="020B0402020203020204" pitchFamily="34" charset="0"/>
                <a:cs typeface="Avenir Medium"/>
              </a:rPr>
              <a:t>www.causeway.education</a:t>
            </a:r>
          </a:p>
        </p:txBody>
      </p:sp>
    </p:spTree>
    <p:extLst>
      <p:ext uri="{BB962C8B-B14F-4D97-AF65-F5344CB8AC3E}">
        <p14:creationId xmlns:p14="http://schemas.microsoft.com/office/powerpoint/2010/main" val="1610670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with two text/content">
    <p:spTree>
      <p:nvGrpSpPr>
        <p:cNvPr id="1" name=""/>
        <p:cNvGrpSpPr/>
        <p:nvPr/>
      </p:nvGrpSpPr>
      <p:grpSpPr>
        <a:xfrm>
          <a:off x="0" y="0"/>
          <a:ext cx="0" cy="0"/>
          <a:chOff x="0" y="0"/>
          <a:chExt cx="0" cy="0"/>
        </a:xfrm>
      </p:grpSpPr>
      <p:pic>
        <p:nvPicPr>
          <p:cNvPr id="8" name="Immagine 22" descr="gree bridge.png">
            <a:extLst>
              <a:ext uri="{FF2B5EF4-FFF2-40B4-BE49-F238E27FC236}">
                <a16:creationId xmlns:a16="http://schemas.microsoft.com/office/drawing/2014/main" id="{6EE8D3BB-52F9-4AE6-86C6-3AECDCB8A506}"/>
              </a:ext>
            </a:extLst>
          </p:cNvPr>
          <p:cNvPicPr>
            <a:picLocks noChangeAspect="1"/>
          </p:cNvPicPr>
          <p:nvPr/>
        </p:nvPicPr>
        <p:blipFill rotWithShape="1">
          <a:blip r:embed="rId2">
            <a:extLst>
              <a:ext uri="{28A0092B-C50C-407E-A947-70E740481C1C}">
                <a14:useLocalDpi xmlns:a14="http://schemas.microsoft.com/office/drawing/2010/main" val="0"/>
              </a:ext>
            </a:extLst>
          </a:blip>
          <a:srcRect r="45027"/>
          <a:stretch/>
        </p:blipFill>
        <p:spPr>
          <a:xfrm>
            <a:off x="8238065" y="4256966"/>
            <a:ext cx="905935" cy="895537"/>
          </a:xfrm>
          <a:prstGeom prst="rect">
            <a:avLst/>
          </a:prstGeom>
        </p:spPr>
      </p:pic>
      <p:sp>
        <p:nvSpPr>
          <p:cNvPr id="3" name="Content Placeholder 2"/>
          <p:cNvSpPr>
            <a:spLocks noGrp="1"/>
          </p:cNvSpPr>
          <p:nvPr>
            <p:ph sz="half" idx="1"/>
          </p:nvPr>
        </p:nvSpPr>
        <p:spPr>
          <a:xfrm>
            <a:off x="628650" y="1369219"/>
            <a:ext cx="3886200" cy="3263504"/>
          </a:xfrm>
        </p:spPr>
        <p:txBody>
          <a:bodyPr/>
          <a:lstStyle>
            <a:lvl1pPr>
              <a:lnSpc>
                <a:spcPct val="100000"/>
              </a:lnSpc>
              <a:buFont typeface="Wingdings" panose="05000000000000000000" pitchFamily="2" charset="2"/>
              <a:buChar char="§"/>
              <a:defRPr/>
            </a:lvl1pPr>
            <a:lvl2pPr>
              <a:lnSpc>
                <a:spcPct val="100000"/>
              </a:lnSpc>
              <a:buFont typeface="Wingdings" panose="05000000000000000000" pitchFamily="2" charset="2"/>
              <a:buChar char="§"/>
              <a:defRPr/>
            </a:lvl2pPr>
            <a:lvl3pPr>
              <a:lnSpc>
                <a:spcPct val="100000"/>
              </a:lnSpc>
              <a:buFont typeface="Wingdings" panose="05000000000000000000" pitchFamily="2" charset="2"/>
              <a:buChar char="§"/>
              <a:defRPr/>
            </a:lvl3pPr>
            <a:lvl4pPr>
              <a:lnSpc>
                <a:spcPct val="100000"/>
              </a:lnSpc>
              <a:buFont typeface="Wingdings" panose="05000000000000000000" pitchFamily="2" charset="2"/>
              <a:buChar char="§"/>
              <a:defRPr/>
            </a:lvl4pPr>
            <a:lvl5pPr>
              <a:lnSpc>
                <a:spcPct val="100000"/>
              </a:lnSpc>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lvl1pPr>
              <a:lnSpc>
                <a:spcPct val="100000"/>
              </a:lnSpc>
              <a:buFont typeface="Wingdings" panose="05000000000000000000" pitchFamily="2" charset="2"/>
              <a:buChar char="§"/>
              <a:defRPr/>
            </a:lvl1pPr>
            <a:lvl2pPr>
              <a:lnSpc>
                <a:spcPct val="100000"/>
              </a:lnSpc>
              <a:buFont typeface="Wingdings" panose="05000000000000000000" pitchFamily="2" charset="2"/>
              <a:buChar char="§"/>
              <a:defRPr/>
            </a:lvl2pPr>
            <a:lvl3pPr>
              <a:lnSpc>
                <a:spcPct val="100000"/>
              </a:lnSpc>
              <a:buFont typeface="Wingdings" panose="05000000000000000000" pitchFamily="2" charset="2"/>
              <a:buChar char="§"/>
              <a:defRPr/>
            </a:lvl3pPr>
            <a:lvl4pPr>
              <a:lnSpc>
                <a:spcPct val="100000"/>
              </a:lnSpc>
              <a:buFont typeface="Wingdings" panose="05000000000000000000" pitchFamily="2" charset="2"/>
              <a:buChar char="§"/>
              <a:defRPr/>
            </a:lvl4pPr>
            <a:lvl5pPr>
              <a:lnSpc>
                <a:spcPct val="100000"/>
              </a:lnSpc>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3AB495-D092-5B47-B205-25C243B30B4A}" type="datetimeFigureOut">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02400" y="4767263"/>
            <a:ext cx="2057400" cy="273844"/>
          </a:xfrm>
        </p:spPr>
        <p:txBody>
          <a:bodyPr/>
          <a:lstStyle/>
          <a:p>
            <a:fld id="{2654E278-9A65-ED4B-9EB9-0643104C0D5A}" type="slidenum">
              <a:rPr lang="en-US" smtClean="0"/>
              <a:t>‹#›</a:t>
            </a:fld>
            <a:endParaRPr lang="en-US" dirty="0"/>
          </a:p>
        </p:txBody>
      </p:sp>
      <p:sp>
        <p:nvSpPr>
          <p:cNvPr id="9" name="Rettangolo 15">
            <a:extLst>
              <a:ext uri="{FF2B5EF4-FFF2-40B4-BE49-F238E27FC236}">
                <a16:creationId xmlns:a16="http://schemas.microsoft.com/office/drawing/2014/main" id="{D31036EE-333E-41F5-9BA5-1E4A8E3359F0}"/>
              </a:ext>
            </a:extLst>
          </p:cNvPr>
          <p:cNvSpPr/>
          <p:nvPr/>
        </p:nvSpPr>
        <p:spPr>
          <a:xfrm>
            <a:off x="5" y="584200"/>
            <a:ext cx="525863" cy="270531"/>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CCFFCC"/>
              </a:solidFill>
            </a:endParaRPr>
          </a:p>
        </p:txBody>
      </p:sp>
      <p:pic>
        <p:nvPicPr>
          <p:cNvPr id="10" name="Immagine 11" descr="Symbol.png">
            <a:extLst>
              <a:ext uri="{FF2B5EF4-FFF2-40B4-BE49-F238E27FC236}">
                <a16:creationId xmlns:a16="http://schemas.microsoft.com/office/drawing/2014/main" id="{F8D20E44-0FFC-4B57-9E16-6DD03A8CA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249" y="197359"/>
            <a:ext cx="563944" cy="291761"/>
          </a:xfrm>
          <a:prstGeom prst="rect">
            <a:avLst/>
          </a:prstGeom>
        </p:spPr>
      </p:pic>
      <p:sp>
        <p:nvSpPr>
          <p:cNvPr id="11" name="Title 1">
            <a:extLst>
              <a:ext uri="{FF2B5EF4-FFF2-40B4-BE49-F238E27FC236}">
                <a16:creationId xmlns:a16="http://schemas.microsoft.com/office/drawing/2014/main" id="{3C3C8752-84F9-493A-8249-93CFAC94ED8C}"/>
              </a:ext>
            </a:extLst>
          </p:cNvPr>
          <p:cNvSpPr>
            <a:spLocks noGrp="1"/>
          </p:cNvSpPr>
          <p:nvPr>
            <p:ph type="title"/>
          </p:nvPr>
        </p:nvSpPr>
        <p:spPr>
          <a:xfrm>
            <a:off x="628650" y="336215"/>
            <a:ext cx="7886700" cy="816595"/>
          </a:xfrm>
        </p:spPr>
        <p:txBody>
          <a:bodyPr/>
          <a:lstStyle>
            <a:lvl1pPr>
              <a:defRPr sz="2800"/>
            </a:lvl1pPr>
          </a:lstStyle>
          <a:p>
            <a:r>
              <a:rPr lang="en-US"/>
              <a:t>Click to edit Master title style</a:t>
            </a:r>
            <a:endParaRPr lang="en-US" dirty="0"/>
          </a:p>
        </p:txBody>
      </p:sp>
      <p:cxnSp>
        <p:nvCxnSpPr>
          <p:cNvPr id="12" name="Connettore 1 9">
            <a:extLst>
              <a:ext uri="{FF2B5EF4-FFF2-40B4-BE49-F238E27FC236}">
                <a16:creationId xmlns:a16="http://schemas.microsoft.com/office/drawing/2014/main" id="{262AF8F1-28D8-4B19-8E15-EFC99D997FA3}"/>
              </a:ext>
            </a:extLst>
          </p:cNvPr>
          <p:cNvCxnSpPr/>
          <p:nvPr/>
        </p:nvCxnSpPr>
        <p:spPr>
          <a:xfrm>
            <a:off x="746223" y="4689632"/>
            <a:ext cx="213589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Rettangolo 10">
            <a:extLst>
              <a:ext uri="{FF2B5EF4-FFF2-40B4-BE49-F238E27FC236}">
                <a16:creationId xmlns:a16="http://schemas.microsoft.com/office/drawing/2014/main" id="{499D84A9-5FD5-4A2E-9A41-84E9C4D138F0}"/>
              </a:ext>
            </a:extLst>
          </p:cNvPr>
          <p:cNvSpPr/>
          <p:nvPr/>
        </p:nvSpPr>
        <p:spPr>
          <a:xfrm>
            <a:off x="659383" y="4704735"/>
            <a:ext cx="4572000" cy="246221"/>
          </a:xfrm>
          <a:prstGeom prst="rect">
            <a:avLst/>
          </a:prstGeom>
        </p:spPr>
        <p:txBody>
          <a:bodyPr>
            <a:spAutoFit/>
          </a:bodyPr>
          <a:lstStyle/>
          <a:p>
            <a:r>
              <a:rPr lang="en-GB" sz="1000" dirty="0">
                <a:solidFill>
                  <a:srgbClr val="FD9409"/>
                </a:solidFill>
                <a:latin typeface="Avenir Light" panose="020B0402020203020204" pitchFamily="34" charset="0"/>
                <a:cs typeface="Avenir Medium"/>
              </a:rPr>
              <a:t>www.causeway.education</a:t>
            </a:r>
          </a:p>
        </p:txBody>
      </p:sp>
    </p:spTree>
    <p:extLst>
      <p:ext uri="{BB962C8B-B14F-4D97-AF65-F5344CB8AC3E}">
        <p14:creationId xmlns:p14="http://schemas.microsoft.com/office/powerpoint/2010/main" val="3182108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slide with title">
    <p:spTree>
      <p:nvGrpSpPr>
        <p:cNvPr id="1" name=""/>
        <p:cNvGrpSpPr/>
        <p:nvPr/>
      </p:nvGrpSpPr>
      <p:grpSpPr>
        <a:xfrm>
          <a:off x="0" y="0"/>
          <a:ext cx="0" cy="0"/>
          <a:chOff x="0" y="0"/>
          <a:chExt cx="0" cy="0"/>
        </a:xfrm>
      </p:grpSpPr>
      <p:pic>
        <p:nvPicPr>
          <p:cNvPr id="8" name="Immagine 22" descr="gree bridge.png">
            <a:extLst>
              <a:ext uri="{FF2B5EF4-FFF2-40B4-BE49-F238E27FC236}">
                <a16:creationId xmlns:a16="http://schemas.microsoft.com/office/drawing/2014/main" id="{63D4637B-1EB3-4914-B058-FC956D8098B1}"/>
              </a:ext>
            </a:extLst>
          </p:cNvPr>
          <p:cNvPicPr>
            <a:picLocks noChangeAspect="1"/>
          </p:cNvPicPr>
          <p:nvPr/>
        </p:nvPicPr>
        <p:blipFill rotWithShape="1">
          <a:blip r:embed="rId2">
            <a:extLst>
              <a:ext uri="{28A0092B-C50C-407E-A947-70E740481C1C}">
                <a14:useLocalDpi xmlns:a14="http://schemas.microsoft.com/office/drawing/2010/main" val="0"/>
              </a:ext>
            </a:extLst>
          </a:blip>
          <a:srcRect r="45027"/>
          <a:stretch/>
        </p:blipFill>
        <p:spPr>
          <a:xfrm>
            <a:off x="8238065" y="4256966"/>
            <a:ext cx="905935" cy="895537"/>
          </a:xfrm>
          <a:prstGeom prst="rect">
            <a:avLst/>
          </a:prstGeom>
        </p:spPr>
      </p:pic>
      <p:sp>
        <p:nvSpPr>
          <p:cNvPr id="5" name="Slide Number Placeholder 4"/>
          <p:cNvSpPr>
            <a:spLocks noGrp="1"/>
          </p:cNvSpPr>
          <p:nvPr>
            <p:ph type="sldNum" sz="quarter" idx="12"/>
          </p:nvPr>
        </p:nvSpPr>
        <p:spPr>
          <a:xfrm>
            <a:off x="6502400" y="4767263"/>
            <a:ext cx="2057400" cy="273844"/>
          </a:xfrm>
        </p:spPr>
        <p:txBody>
          <a:bodyPr/>
          <a:lstStyle/>
          <a:p>
            <a:fld id="{2654E278-9A65-ED4B-9EB9-0643104C0D5A}" type="slidenum">
              <a:rPr lang="en-US" smtClean="0"/>
              <a:t>‹#›</a:t>
            </a:fld>
            <a:endParaRPr lang="en-US" dirty="0"/>
          </a:p>
        </p:txBody>
      </p:sp>
      <p:sp>
        <p:nvSpPr>
          <p:cNvPr id="3" name="Date Placeholder 2"/>
          <p:cNvSpPr>
            <a:spLocks noGrp="1"/>
          </p:cNvSpPr>
          <p:nvPr>
            <p:ph type="dt" sz="half" idx="10"/>
          </p:nvPr>
        </p:nvSpPr>
        <p:spPr/>
        <p:txBody>
          <a:bodyPr/>
          <a:lstStyle/>
          <a:p>
            <a:fld id="{BF3AB495-D092-5B47-B205-25C243B30B4A}" type="datetimeFigureOut">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ttangolo 15">
            <a:extLst>
              <a:ext uri="{FF2B5EF4-FFF2-40B4-BE49-F238E27FC236}">
                <a16:creationId xmlns:a16="http://schemas.microsoft.com/office/drawing/2014/main" id="{F4E586A9-9F21-4F9B-BD4D-A9CAE26E463C}"/>
              </a:ext>
            </a:extLst>
          </p:cNvPr>
          <p:cNvSpPr/>
          <p:nvPr/>
        </p:nvSpPr>
        <p:spPr>
          <a:xfrm>
            <a:off x="5" y="577850"/>
            <a:ext cx="525863" cy="276881"/>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CCFFCC"/>
              </a:solidFill>
            </a:endParaRPr>
          </a:p>
        </p:txBody>
      </p:sp>
      <p:sp>
        <p:nvSpPr>
          <p:cNvPr id="7" name="Title 1">
            <a:extLst>
              <a:ext uri="{FF2B5EF4-FFF2-40B4-BE49-F238E27FC236}">
                <a16:creationId xmlns:a16="http://schemas.microsoft.com/office/drawing/2014/main" id="{B53A7351-7AF7-4D6A-8EFA-AFF372E7817A}"/>
              </a:ext>
            </a:extLst>
          </p:cNvPr>
          <p:cNvSpPr>
            <a:spLocks noGrp="1"/>
          </p:cNvSpPr>
          <p:nvPr>
            <p:ph type="title"/>
          </p:nvPr>
        </p:nvSpPr>
        <p:spPr>
          <a:xfrm>
            <a:off x="628650" y="336215"/>
            <a:ext cx="7886700" cy="816595"/>
          </a:xfrm>
        </p:spPr>
        <p:txBody>
          <a:bodyPr/>
          <a:lstStyle>
            <a:lvl1pPr>
              <a:defRPr sz="2800"/>
            </a:lvl1pPr>
          </a:lstStyle>
          <a:p>
            <a:r>
              <a:rPr lang="en-US"/>
              <a:t>Click to edit Master title style</a:t>
            </a:r>
            <a:endParaRPr lang="en-US" dirty="0"/>
          </a:p>
        </p:txBody>
      </p:sp>
      <p:pic>
        <p:nvPicPr>
          <p:cNvPr id="9" name="Immagine 11" descr="Symbol.png">
            <a:extLst>
              <a:ext uri="{FF2B5EF4-FFF2-40B4-BE49-F238E27FC236}">
                <a16:creationId xmlns:a16="http://schemas.microsoft.com/office/drawing/2014/main" id="{C1749972-0AED-4048-970D-7B5EB58C7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249" y="197359"/>
            <a:ext cx="563944" cy="291761"/>
          </a:xfrm>
          <a:prstGeom prst="rect">
            <a:avLst/>
          </a:prstGeom>
        </p:spPr>
      </p:pic>
      <p:cxnSp>
        <p:nvCxnSpPr>
          <p:cNvPr id="10" name="Connettore 1 9">
            <a:extLst>
              <a:ext uri="{FF2B5EF4-FFF2-40B4-BE49-F238E27FC236}">
                <a16:creationId xmlns:a16="http://schemas.microsoft.com/office/drawing/2014/main" id="{02E8287F-2054-4BB1-84D5-43089B5379CD}"/>
              </a:ext>
            </a:extLst>
          </p:cNvPr>
          <p:cNvCxnSpPr/>
          <p:nvPr/>
        </p:nvCxnSpPr>
        <p:spPr>
          <a:xfrm>
            <a:off x="746223" y="4689632"/>
            <a:ext cx="213589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ttangolo 10">
            <a:extLst>
              <a:ext uri="{FF2B5EF4-FFF2-40B4-BE49-F238E27FC236}">
                <a16:creationId xmlns:a16="http://schemas.microsoft.com/office/drawing/2014/main" id="{E5BF100B-CB71-42A9-8F32-06893BBDCE8E}"/>
              </a:ext>
            </a:extLst>
          </p:cNvPr>
          <p:cNvSpPr/>
          <p:nvPr/>
        </p:nvSpPr>
        <p:spPr>
          <a:xfrm>
            <a:off x="659383" y="4704735"/>
            <a:ext cx="4572000" cy="246221"/>
          </a:xfrm>
          <a:prstGeom prst="rect">
            <a:avLst/>
          </a:prstGeom>
        </p:spPr>
        <p:txBody>
          <a:bodyPr>
            <a:spAutoFit/>
          </a:bodyPr>
          <a:lstStyle/>
          <a:p>
            <a:r>
              <a:rPr lang="en-GB" sz="1000" dirty="0">
                <a:solidFill>
                  <a:srgbClr val="FD9409"/>
                </a:solidFill>
                <a:latin typeface="Avenir Light" panose="020B0402020203020204" pitchFamily="34" charset="0"/>
                <a:cs typeface="Avenir Medium"/>
              </a:rPr>
              <a:t>www.causeway.education</a:t>
            </a:r>
          </a:p>
        </p:txBody>
      </p:sp>
    </p:spTree>
    <p:extLst>
      <p:ext uri="{BB962C8B-B14F-4D97-AF65-F5344CB8AC3E}">
        <p14:creationId xmlns:p14="http://schemas.microsoft.com/office/powerpoint/2010/main" val="794544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slide with shap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AB495-D092-5B47-B205-25C243B30B4A}" type="datetimeFigureOut">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7" name="Immagine 22" descr="gree bridge.png">
            <a:extLst>
              <a:ext uri="{FF2B5EF4-FFF2-40B4-BE49-F238E27FC236}">
                <a16:creationId xmlns:a16="http://schemas.microsoft.com/office/drawing/2014/main" id="{BB70FC2E-26DA-42C8-93AB-3688C5AC685B}"/>
              </a:ext>
            </a:extLst>
          </p:cNvPr>
          <p:cNvPicPr>
            <a:picLocks noChangeAspect="1"/>
          </p:cNvPicPr>
          <p:nvPr/>
        </p:nvPicPr>
        <p:blipFill rotWithShape="1">
          <a:blip r:embed="rId2">
            <a:extLst>
              <a:ext uri="{28A0092B-C50C-407E-A947-70E740481C1C}">
                <a14:useLocalDpi xmlns:a14="http://schemas.microsoft.com/office/drawing/2010/main" val="0"/>
              </a:ext>
            </a:extLst>
          </a:blip>
          <a:srcRect r="45027"/>
          <a:stretch/>
        </p:blipFill>
        <p:spPr>
          <a:xfrm>
            <a:off x="8238065" y="4256966"/>
            <a:ext cx="905935" cy="895537"/>
          </a:xfrm>
          <a:prstGeom prst="rect">
            <a:avLst/>
          </a:prstGeom>
        </p:spPr>
      </p:pic>
      <p:pic>
        <p:nvPicPr>
          <p:cNvPr id="8" name="Immagine 11" descr="Symbol.png">
            <a:extLst>
              <a:ext uri="{FF2B5EF4-FFF2-40B4-BE49-F238E27FC236}">
                <a16:creationId xmlns:a16="http://schemas.microsoft.com/office/drawing/2014/main" id="{EEF6485D-2275-4077-A2B1-65BD20933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249" y="197359"/>
            <a:ext cx="563944" cy="291761"/>
          </a:xfrm>
          <a:prstGeom prst="rect">
            <a:avLst/>
          </a:prstGeom>
        </p:spPr>
      </p:pic>
      <p:sp>
        <p:nvSpPr>
          <p:cNvPr id="4" name="Slide Number Placeholder 3"/>
          <p:cNvSpPr>
            <a:spLocks noGrp="1"/>
          </p:cNvSpPr>
          <p:nvPr>
            <p:ph type="sldNum" sz="quarter" idx="12"/>
          </p:nvPr>
        </p:nvSpPr>
        <p:spPr>
          <a:xfrm>
            <a:off x="6508750" y="4767263"/>
            <a:ext cx="2057400" cy="273844"/>
          </a:xfrm>
        </p:spPr>
        <p:txBody>
          <a:bodyPr/>
          <a:lstStyle/>
          <a:p>
            <a:fld id="{2654E278-9A65-ED4B-9EB9-0643104C0D5A}" type="slidenum">
              <a:rPr lang="en-US" smtClean="0"/>
              <a:t>‹#›</a:t>
            </a:fld>
            <a:endParaRPr lang="en-US" dirty="0"/>
          </a:p>
        </p:txBody>
      </p:sp>
      <p:cxnSp>
        <p:nvCxnSpPr>
          <p:cNvPr id="9" name="Connettore 1 9">
            <a:extLst>
              <a:ext uri="{FF2B5EF4-FFF2-40B4-BE49-F238E27FC236}">
                <a16:creationId xmlns:a16="http://schemas.microsoft.com/office/drawing/2014/main" id="{59F4082F-6033-4A83-B866-457A73ED1C06}"/>
              </a:ext>
            </a:extLst>
          </p:cNvPr>
          <p:cNvCxnSpPr/>
          <p:nvPr/>
        </p:nvCxnSpPr>
        <p:spPr>
          <a:xfrm>
            <a:off x="746223" y="4689632"/>
            <a:ext cx="213589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Rettangolo 10">
            <a:extLst>
              <a:ext uri="{FF2B5EF4-FFF2-40B4-BE49-F238E27FC236}">
                <a16:creationId xmlns:a16="http://schemas.microsoft.com/office/drawing/2014/main" id="{06CB95B3-2306-44AC-A15A-D0D79E945A42}"/>
              </a:ext>
            </a:extLst>
          </p:cNvPr>
          <p:cNvSpPr/>
          <p:nvPr/>
        </p:nvSpPr>
        <p:spPr>
          <a:xfrm>
            <a:off x="659383" y="4704735"/>
            <a:ext cx="4572000" cy="246221"/>
          </a:xfrm>
          <a:prstGeom prst="rect">
            <a:avLst/>
          </a:prstGeom>
        </p:spPr>
        <p:txBody>
          <a:bodyPr>
            <a:spAutoFit/>
          </a:bodyPr>
          <a:lstStyle/>
          <a:p>
            <a:r>
              <a:rPr lang="en-GB" sz="1000" dirty="0">
                <a:solidFill>
                  <a:srgbClr val="FD9409"/>
                </a:solidFill>
                <a:latin typeface="Avenir Light" panose="020B0402020203020204" pitchFamily="34" charset="0"/>
                <a:cs typeface="Avenir Medium"/>
              </a:rPr>
              <a:t>www.causeway.education</a:t>
            </a:r>
          </a:p>
        </p:txBody>
      </p:sp>
    </p:spTree>
    <p:extLst>
      <p:ext uri="{BB962C8B-B14F-4D97-AF65-F5344CB8AC3E}">
        <p14:creationId xmlns:p14="http://schemas.microsoft.com/office/powerpoint/2010/main" val="3075972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AB495-D092-5B47-B205-25C243B30B4A}" type="datetimeFigureOut">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08750" y="4767263"/>
            <a:ext cx="2057400" cy="273844"/>
          </a:xfrm>
        </p:spPr>
        <p:txBody>
          <a:bodyPr/>
          <a:lstStyle/>
          <a:p>
            <a:fld id="{2654E278-9A65-ED4B-9EB9-0643104C0D5A}" type="slidenum">
              <a:rPr lang="en-US" smtClean="0"/>
              <a:t>‹#›</a:t>
            </a:fld>
            <a:endParaRPr lang="en-US" dirty="0"/>
          </a:p>
        </p:txBody>
      </p:sp>
    </p:spTree>
    <p:extLst>
      <p:ext uri="{BB962C8B-B14F-4D97-AF65-F5344CB8AC3E}">
        <p14:creationId xmlns:p14="http://schemas.microsoft.com/office/powerpoint/2010/main" val="1587919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3AB495-D092-5B47-B205-25C243B30B4A}" type="datetimeFigureOut">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54E278-9A65-ED4B-9EB9-0643104C0D5A}" type="slidenum">
              <a:rPr lang="en-US" smtClean="0"/>
              <a:t>‹#›</a:t>
            </a:fld>
            <a:endParaRPr lang="en-US" dirty="0"/>
          </a:p>
        </p:txBody>
      </p:sp>
    </p:spTree>
    <p:extLst>
      <p:ext uri="{BB962C8B-B14F-4D97-AF65-F5344CB8AC3E}">
        <p14:creationId xmlns:p14="http://schemas.microsoft.com/office/powerpoint/2010/main" val="91607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C8F3BD6-72E8-4A21-80B0-3C72B568C29E}"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54E278-9A65-ED4B-9EB9-0643104C0D5A}" type="slidenum">
              <a:rPr lang="en-US" smtClean="0"/>
              <a:t>‹#›</a:t>
            </a:fld>
            <a:endParaRPr lang="en-US" dirty="0"/>
          </a:p>
        </p:txBody>
      </p:sp>
    </p:spTree>
    <p:extLst>
      <p:ext uri="{BB962C8B-B14F-4D97-AF65-F5344CB8AC3E}">
        <p14:creationId xmlns:p14="http://schemas.microsoft.com/office/powerpoint/2010/main" val="415422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9661207-A76F-4B74-BAD0-2F9DADBCE51B}"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54E278-9A65-ED4B-9EB9-0643104C0D5A}" type="slidenum">
              <a:rPr lang="en-US" smtClean="0"/>
              <a:t>‹#›</a:t>
            </a:fld>
            <a:endParaRPr lang="en-US" dirty="0"/>
          </a:p>
        </p:txBody>
      </p:sp>
    </p:spTree>
    <p:extLst>
      <p:ext uri="{BB962C8B-B14F-4D97-AF65-F5344CB8AC3E}">
        <p14:creationId xmlns:p14="http://schemas.microsoft.com/office/powerpoint/2010/main" val="56572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9AA10C0-0644-4518-98D1-90BC43BB44FF}"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54E278-9A65-ED4B-9EB9-0643104C0D5A}" type="slidenum">
              <a:rPr lang="en-US" smtClean="0"/>
              <a:t>‹#›</a:t>
            </a:fld>
            <a:endParaRPr lang="en-US" dirty="0"/>
          </a:p>
        </p:txBody>
      </p:sp>
    </p:spTree>
    <p:extLst>
      <p:ext uri="{BB962C8B-B14F-4D97-AF65-F5344CB8AC3E}">
        <p14:creationId xmlns:p14="http://schemas.microsoft.com/office/powerpoint/2010/main" val="421738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B8C3B17-E1FE-4095-BFA6-E3F4556A0E74}" type="datetime1">
              <a:rPr lang="en-US" smtClean="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54E278-9A65-ED4B-9EB9-0643104C0D5A}" type="slidenum">
              <a:rPr lang="en-US" smtClean="0"/>
              <a:t>‹#›</a:t>
            </a:fld>
            <a:endParaRPr lang="en-US" dirty="0"/>
          </a:p>
        </p:txBody>
      </p:sp>
    </p:spTree>
    <p:extLst>
      <p:ext uri="{BB962C8B-B14F-4D97-AF65-F5344CB8AC3E}">
        <p14:creationId xmlns:p14="http://schemas.microsoft.com/office/powerpoint/2010/main" val="153268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095CAA9-88E7-4B45-9550-6CD6F992C9E1}" type="datetime1">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54E278-9A65-ED4B-9EB9-0643104C0D5A}" type="slidenum">
              <a:rPr lang="en-US" smtClean="0"/>
              <a:t>‹#›</a:t>
            </a:fld>
            <a:endParaRPr lang="en-US" dirty="0"/>
          </a:p>
        </p:txBody>
      </p:sp>
    </p:spTree>
    <p:extLst>
      <p:ext uri="{BB962C8B-B14F-4D97-AF65-F5344CB8AC3E}">
        <p14:creationId xmlns:p14="http://schemas.microsoft.com/office/powerpoint/2010/main" val="384299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C9B1E-55D3-4ECD-BB8A-0B47E6599FFC}" type="datetime1">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54E278-9A65-ED4B-9EB9-0643104C0D5A}" type="slidenum">
              <a:rPr lang="en-US" smtClean="0"/>
              <a:t>‹#›</a:t>
            </a:fld>
            <a:endParaRPr lang="en-US" dirty="0"/>
          </a:p>
        </p:txBody>
      </p:sp>
    </p:spTree>
    <p:extLst>
      <p:ext uri="{BB962C8B-B14F-4D97-AF65-F5344CB8AC3E}">
        <p14:creationId xmlns:p14="http://schemas.microsoft.com/office/powerpoint/2010/main" val="284169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F543ADF-F334-4DB0-9B82-3783E4B2A586}"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54E278-9A65-ED4B-9EB9-0643104C0D5A}" type="slidenum">
              <a:rPr lang="en-US" smtClean="0"/>
              <a:t>‹#›</a:t>
            </a:fld>
            <a:endParaRPr lang="en-US" dirty="0"/>
          </a:p>
        </p:txBody>
      </p:sp>
    </p:spTree>
    <p:extLst>
      <p:ext uri="{BB962C8B-B14F-4D97-AF65-F5344CB8AC3E}">
        <p14:creationId xmlns:p14="http://schemas.microsoft.com/office/powerpoint/2010/main" val="2243117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C70625C9-8CFE-4A52-A3B0-71ED199B2BD8}"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54E278-9A65-ED4B-9EB9-0643104C0D5A}" type="slidenum">
              <a:rPr lang="en-US" smtClean="0"/>
              <a:t>‹#›</a:t>
            </a:fld>
            <a:endParaRPr lang="en-US" dirty="0"/>
          </a:p>
        </p:txBody>
      </p:sp>
    </p:spTree>
    <p:extLst>
      <p:ext uri="{BB962C8B-B14F-4D97-AF65-F5344CB8AC3E}">
        <p14:creationId xmlns:p14="http://schemas.microsoft.com/office/powerpoint/2010/main" val="1983143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a:solidFill>
                  <a:schemeClr val="tx1">
                    <a:tint val="75000"/>
                  </a:schemeClr>
                </a:solidFill>
                <a:latin typeface="Avenir Light" panose="020B0402020203020204" pitchFamily="34" charset="0"/>
              </a:defRPr>
            </a:lvl1pPr>
          </a:lstStyle>
          <a:p>
            <a:fld id="{F86A1F61-1711-44BB-913D-CD48293A069C}" type="datetime1">
              <a:rPr lang="en-US" smtClean="0"/>
              <a:t>11/9/2021</a:t>
            </a:fld>
            <a:endParaRPr lang="en-US" sz="1000"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a:solidFill>
                  <a:schemeClr val="tx1">
                    <a:tint val="75000"/>
                  </a:schemeClr>
                </a:solidFill>
                <a:latin typeface="Avenir Light" panose="020B0402020203020204" pitchFamily="34" charset="0"/>
              </a:defRPr>
            </a:lvl1pPr>
          </a:lstStyle>
          <a:p>
            <a:endParaRPr lang="en-US" sz="1000"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a:solidFill>
                  <a:schemeClr val="tx1"/>
                </a:solidFill>
                <a:latin typeface="Avenir Light" panose="020B0402020203020204" pitchFamily="34" charset="0"/>
              </a:defRPr>
            </a:lvl1pPr>
          </a:lstStyle>
          <a:p>
            <a:fld id="{2654E278-9A65-ED4B-9EB9-0643104C0D5A}" type="slidenum">
              <a:rPr lang="en-US" smtClean="0"/>
              <a:pPr/>
              <a:t>‹#›</a:t>
            </a:fld>
            <a:endParaRPr lang="en-US" dirty="0">
              <a:solidFill>
                <a:schemeClr val="tx1"/>
              </a:solidFill>
            </a:endParaRPr>
          </a:p>
        </p:txBody>
      </p:sp>
    </p:spTree>
    <p:extLst>
      <p:ext uri="{BB962C8B-B14F-4D97-AF65-F5344CB8AC3E}">
        <p14:creationId xmlns:p14="http://schemas.microsoft.com/office/powerpoint/2010/main" val="3819516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a:solidFill>
                  <a:schemeClr val="tx1">
                    <a:tint val="75000"/>
                  </a:schemeClr>
                </a:solidFill>
                <a:latin typeface="Avenir Light" panose="020B0402020203020204" pitchFamily="34" charset="0"/>
              </a:defRPr>
            </a:lvl1pPr>
          </a:lstStyle>
          <a:p>
            <a:fld id="{BF3AB495-D092-5B47-B205-25C243B30B4A}" type="datetimeFigureOut">
              <a:rPr lang="en-US" smtClean="0"/>
              <a:t>11/9/2021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a:solidFill>
                  <a:schemeClr val="tx1">
                    <a:tint val="75000"/>
                  </a:schemeClr>
                </a:solidFill>
                <a:latin typeface="Avenir Light" panose="020B0402020203020204" pitchFamily="34" charset="0"/>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a:solidFill>
                  <a:schemeClr val="tx1"/>
                </a:solidFill>
                <a:latin typeface="Avenir Light" panose="020B0402020203020204" pitchFamily="34" charset="0"/>
              </a:defRPr>
            </a:lvl1pPr>
          </a:lstStyle>
          <a:p>
            <a:fld id="{2654E278-9A65-ED4B-9EB9-0643104C0D5A}" type="slidenum">
              <a:rPr lang="en-US" smtClean="0"/>
              <a:t>‹#›</a:t>
            </a:fld>
            <a:endParaRPr lang="en-US" dirty="0"/>
          </a:p>
        </p:txBody>
      </p:sp>
    </p:spTree>
    <p:extLst>
      <p:ext uri="{BB962C8B-B14F-4D97-AF65-F5344CB8AC3E}">
        <p14:creationId xmlns:p14="http://schemas.microsoft.com/office/powerpoint/2010/main" val="5623723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685800" rtl="0" eaLnBrk="1" latinLnBrk="0" hangingPunct="1">
        <a:lnSpc>
          <a:spcPct val="90000"/>
        </a:lnSpc>
        <a:spcBef>
          <a:spcPct val="0"/>
        </a:spcBef>
        <a:buNone/>
        <a:defRPr sz="3300" kern="1200">
          <a:solidFill>
            <a:schemeClr val="tx1"/>
          </a:solidFill>
          <a:latin typeface="Avenir Black" panose="020B0803020203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Avenir Light" panose="020B0402020203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venir Light" panose="020B0402020203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Avenir Light" panose="020B04020202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Avenir Light" panose="020B04020202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venir Light" panose="020B0402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eposters.net/"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4.tmp"/><Relationship Id="rId4" Type="http://schemas.openxmlformats.org/officeDocument/2006/relationships/image" Target="../media/image13.tm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2">
            <a:extLst>
              <a:ext uri="{FF2B5EF4-FFF2-40B4-BE49-F238E27FC236}">
                <a16:creationId xmlns:a16="http://schemas.microsoft.com/office/drawing/2014/main" id="{6015D159-34B2-3342-91A4-E517D911C6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4831" y="-1"/>
            <a:ext cx="2530907" cy="3163633"/>
          </a:xfrm>
          <a:prstGeom prst="rect">
            <a:avLst/>
          </a:prstGeom>
        </p:spPr>
      </p:pic>
      <p:sp>
        <p:nvSpPr>
          <p:cNvPr id="13" name="Titolo 3">
            <a:extLst>
              <a:ext uri="{FF2B5EF4-FFF2-40B4-BE49-F238E27FC236}">
                <a16:creationId xmlns:a16="http://schemas.microsoft.com/office/drawing/2014/main" id="{7CC464E7-EDDD-2347-9A57-B3454F06F3A9}"/>
              </a:ext>
            </a:extLst>
          </p:cNvPr>
          <p:cNvSpPr txBox="1">
            <a:spLocks/>
          </p:cNvSpPr>
          <p:nvPr/>
        </p:nvSpPr>
        <p:spPr>
          <a:xfrm>
            <a:off x="3583410" y="3217438"/>
            <a:ext cx="5078273" cy="873159"/>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dirty="0">
                <a:latin typeface="Avenir Black"/>
                <a:cs typeface="Avenir Black"/>
              </a:rPr>
              <a:t>Skills for STEM subjects </a:t>
            </a:r>
            <a:endParaRPr lang="it-IT" sz="2400" dirty="0">
              <a:latin typeface="Avenir Black"/>
              <a:cs typeface="Avenir Black"/>
            </a:endParaRPr>
          </a:p>
        </p:txBody>
      </p:sp>
      <p:sp>
        <p:nvSpPr>
          <p:cNvPr id="14" name="Rettangolo 5">
            <a:extLst>
              <a:ext uri="{FF2B5EF4-FFF2-40B4-BE49-F238E27FC236}">
                <a16:creationId xmlns:a16="http://schemas.microsoft.com/office/drawing/2014/main" id="{A0C89B3E-C0B7-5E44-80BE-207BC226D5E7}"/>
              </a:ext>
            </a:extLst>
          </p:cNvPr>
          <p:cNvSpPr/>
          <p:nvPr/>
        </p:nvSpPr>
        <p:spPr>
          <a:xfrm>
            <a:off x="3681269" y="3750629"/>
            <a:ext cx="4572000" cy="338554"/>
          </a:xfrm>
          <a:prstGeom prst="rect">
            <a:avLst/>
          </a:prstGeom>
        </p:spPr>
        <p:txBody>
          <a:bodyPr>
            <a:spAutoFit/>
          </a:bodyPr>
          <a:lstStyle/>
          <a:p>
            <a:r>
              <a:rPr lang="en-GB" sz="1600" dirty="0">
                <a:latin typeface="Avenir Light"/>
                <a:cs typeface="Avenir Light"/>
              </a:rPr>
              <a:t>Year 11</a:t>
            </a:r>
          </a:p>
        </p:txBody>
      </p:sp>
      <p:pic>
        <p:nvPicPr>
          <p:cNvPr id="15" name="Immagine 7">
            <a:extLst>
              <a:ext uri="{FF2B5EF4-FFF2-40B4-BE49-F238E27FC236}">
                <a16:creationId xmlns:a16="http://schemas.microsoft.com/office/drawing/2014/main" id="{1E459D3C-F9A9-AD4A-A432-506143246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27625"/>
            <a:ext cx="934831" cy="446611"/>
          </a:xfrm>
          <a:prstGeom prst="rect">
            <a:avLst/>
          </a:prstGeom>
        </p:spPr>
      </p:pic>
      <p:sp>
        <p:nvSpPr>
          <p:cNvPr id="16" name="Rettangolo 11">
            <a:extLst>
              <a:ext uri="{FF2B5EF4-FFF2-40B4-BE49-F238E27FC236}">
                <a16:creationId xmlns:a16="http://schemas.microsoft.com/office/drawing/2014/main" id="{C3AFF664-DDB6-A44A-B109-7D05C6DB3A52}"/>
              </a:ext>
            </a:extLst>
          </p:cNvPr>
          <p:cNvSpPr/>
          <p:nvPr/>
        </p:nvSpPr>
        <p:spPr>
          <a:xfrm rot="16200000">
            <a:off x="-2016933" y="-446627"/>
            <a:ext cx="4572000" cy="246221"/>
          </a:xfrm>
          <a:prstGeom prst="rect">
            <a:avLst/>
          </a:prstGeom>
          <a:noFill/>
        </p:spPr>
        <p:txBody>
          <a:bodyPr>
            <a:spAutoFit/>
          </a:bodyPr>
          <a:lstStyle/>
          <a:p>
            <a:r>
              <a:rPr lang="en-GB" sz="1000" dirty="0">
                <a:solidFill>
                  <a:srgbClr val="6CDC37"/>
                </a:solidFill>
                <a:latin typeface="Avenir Medium"/>
                <a:cs typeface="Avenir Medium"/>
              </a:rPr>
              <a:t>www.causeway.education</a:t>
            </a:r>
          </a:p>
        </p:txBody>
      </p:sp>
      <p:pic>
        <p:nvPicPr>
          <p:cNvPr id="17" name="Immagine 12">
            <a:extLst>
              <a:ext uri="{FF2B5EF4-FFF2-40B4-BE49-F238E27FC236}">
                <a16:creationId xmlns:a16="http://schemas.microsoft.com/office/drawing/2014/main" id="{05E97FFC-1C03-1F49-B76A-53A6EEC713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900" y="3103359"/>
            <a:ext cx="1979838" cy="556320"/>
          </a:xfrm>
          <a:prstGeom prst="rect">
            <a:avLst/>
          </a:prstGeom>
        </p:spPr>
      </p:pic>
      <p:pic>
        <p:nvPicPr>
          <p:cNvPr id="18" name="Immagine 6" descr="gree bridge.png">
            <a:extLst>
              <a:ext uri="{FF2B5EF4-FFF2-40B4-BE49-F238E27FC236}">
                <a16:creationId xmlns:a16="http://schemas.microsoft.com/office/drawing/2014/main" id="{A149E121-13F5-2845-B2C2-CCA5FA9DD22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 y="2215742"/>
            <a:ext cx="1758951" cy="2003392"/>
          </a:xfrm>
          <a:prstGeom prst="rect">
            <a:avLst/>
          </a:prstGeom>
        </p:spPr>
      </p:pic>
      <p:pic>
        <p:nvPicPr>
          <p:cNvPr id="19" name="Immagine 9" descr="Logo Causeway.jpg">
            <a:extLst>
              <a:ext uri="{FF2B5EF4-FFF2-40B4-BE49-F238E27FC236}">
                <a16:creationId xmlns:a16="http://schemas.microsoft.com/office/drawing/2014/main" id="{1F2FC6FA-8CD6-B745-9685-DF313F70EE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18117" y="309756"/>
            <a:ext cx="1443567" cy="769848"/>
          </a:xfrm>
          <a:prstGeom prst="rect">
            <a:avLst/>
          </a:prstGeom>
        </p:spPr>
      </p:pic>
      <p:sp>
        <p:nvSpPr>
          <p:cNvPr id="11" name="TextBox 10">
            <a:extLst>
              <a:ext uri="{FF2B5EF4-FFF2-40B4-BE49-F238E27FC236}">
                <a16:creationId xmlns:a16="http://schemas.microsoft.com/office/drawing/2014/main" id="{565820D5-312C-4F8C-AC41-E50747EEDCE2}"/>
              </a:ext>
            </a:extLst>
          </p:cNvPr>
          <p:cNvSpPr txBox="1"/>
          <p:nvPr/>
        </p:nvSpPr>
        <p:spPr>
          <a:xfrm>
            <a:off x="3543949" y="1256395"/>
            <a:ext cx="4572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Avenir Light" panose="020B0402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latin typeface="Avenir Light" panose="020B0402020203020204" pitchFamily="34" charset="0"/>
              </a:rPr>
              <a:t>	</a:t>
            </a:r>
            <a:r>
              <a:rPr kumimoji="0" lang="en-GB" sz="1400" i="0" u="none" strike="noStrike" kern="1200" cap="none" spc="0" normalizeH="0" baseline="0" noProof="0" dirty="0">
                <a:ln>
                  <a:noFill/>
                </a:ln>
                <a:effectLst/>
                <a:uLnTx/>
                <a:uFillTx/>
                <a:latin typeface="Avenir Black" panose="020B0803020203020204" pitchFamily="34" charset="0"/>
              </a:rPr>
              <a:t>@Causeway_Edu</a:t>
            </a:r>
            <a:endParaRPr kumimoji="0" lang="en-GB" sz="1800" i="0" u="none" strike="noStrike" kern="1200" cap="none" spc="0" normalizeH="0" baseline="0" noProof="0" dirty="0">
              <a:ln>
                <a:noFill/>
              </a:ln>
              <a:effectLst/>
              <a:uLnTx/>
              <a:uFillTx/>
              <a:latin typeface="Avenir Black" panose="020B0803020203020204" pitchFamily="34" charset="0"/>
            </a:endParaRPr>
          </a:p>
        </p:txBody>
      </p:sp>
      <p:pic>
        <p:nvPicPr>
          <p:cNvPr id="20" name="Picture 2" descr="Image result for twitter logo">
            <a:extLst>
              <a:ext uri="{FF2B5EF4-FFF2-40B4-BE49-F238E27FC236}">
                <a16:creationId xmlns:a16="http://schemas.microsoft.com/office/drawing/2014/main" id="{7CE9203F-3266-4CE2-B2BB-D93EC3BD10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5257" y="1284158"/>
            <a:ext cx="595313" cy="59531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C081C6F-E2FA-4390-8B2E-10FB4B070C15}"/>
              </a:ext>
            </a:extLst>
          </p:cNvPr>
          <p:cNvSpPr txBox="1"/>
          <p:nvPr/>
        </p:nvSpPr>
        <p:spPr>
          <a:xfrm>
            <a:off x="3681269" y="2107340"/>
            <a:ext cx="5299362" cy="954107"/>
          </a:xfrm>
          <a:prstGeom prst="rect">
            <a:avLst/>
          </a:prstGeom>
          <a:noFill/>
        </p:spPr>
        <p:txBody>
          <a:bodyPr wrap="square">
            <a:spAutoFit/>
          </a:bodyPr>
          <a:lstStyle/>
          <a:p>
            <a:pPr lvl="0"/>
            <a:r>
              <a:rPr lang="en-GB" sz="1400" dirty="0">
                <a:latin typeface="Avenir Black" panose="020B0803020203020204" pitchFamily="34" charset="0"/>
              </a:rPr>
              <a:t>Before we get started…..</a:t>
            </a:r>
          </a:p>
          <a:p>
            <a:pPr lvl="0"/>
            <a:endParaRPr lang="en-GB" sz="1400" u="sng" dirty="0">
              <a:latin typeface="Avenir Light" panose="020B0402020203020204" pitchFamily="34" charset="0"/>
            </a:endParaRPr>
          </a:p>
          <a:p>
            <a:pPr lvl="0"/>
            <a:r>
              <a:rPr lang="en-GB" sz="1400" dirty="0">
                <a:latin typeface="Avenir Light" panose="020B0402020203020204" pitchFamily="34" charset="0"/>
              </a:rPr>
              <a:t>Please check that you have a copy of:  </a:t>
            </a:r>
            <a:r>
              <a:rPr lang="en-GB" sz="1400" dirty="0">
                <a:latin typeface="Avenir Black" panose="020B0803020203020204" pitchFamily="34" charset="0"/>
              </a:rPr>
              <a:t>Skills for STEM Student Booklet.</a:t>
            </a:r>
            <a:endParaRPr kumimoji="0" lang="en-GB" sz="1400" i="0" strike="noStrike" kern="1200" cap="none" spc="0" normalizeH="0" baseline="0" noProof="0" dirty="0">
              <a:ln>
                <a:noFill/>
              </a:ln>
              <a:effectLst/>
              <a:uLnTx/>
              <a:uFillTx/>
              <a:latin typeface="Avenir Black" panose="020B0803020203020204" pitchFamily="34" charset="0"/>
            </a:endParaRPr>
          </a:p>
        </p:txBody>
      </p:sp>
    </p:spTree>
    <p:extLst>
      <p:ext uri="{BB962C8B-B14F-4D97-AF65-F5344CB8AC3E}">
        <p14:creationId xmlns:p14="http://schemas.microsoft.com/office/powerpoint/2010/main" val="173482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9" y="0"/>
            <a:ext cx="6303013" cy="3425183"/>
          </a:xfrm>
          <a:prstGeom prst="rect">
            <a:avLst/>
          </a:prstGeom>
        </p:spPr>
      </p:pic>
      <p:sp>
        <p:nvSpPr>
          <p:cNvPr id="4" name="Rettangolo 3"/>
          <p:cNvSpPr/>
          <p:nvPr/>
        </p:nvSpPr>
        <p:spPr>
          <a:xfrm>
            <a:off x="1267028" y="890039"/>
            <a:ext cx="1952118" cy="4264315"/>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1267548" y="0"/>
            <a:ext cx="1952118" cy="1335058"/>
          </a:xfrm>
          <a:prstGeom prst="rect">
            <a:avLst/>
          </a:prstGeom>
          <a:solidFill>
            <a:srgbClr val="0A5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1" y="4726248"/>
            <a:ext cx="1267548" cy="428106"/>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A5080"/>
              </a:solidFill>
            </a:endParaRPr>
          </a:p>
        </p:txBody>
      </p:sp>
      <p:sp>
        <p:nvSpPr>
          <p:cNvPr id="12" name="Rettangolo 11"/>
          <p:cNvSpPr/>
          <p:nvPr/>
        </p:nvSpPr>
        <p:spPr>
          <a:xfrm>
            <a:off x="3219146" y="0"/>
            <a:ext cx="592326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Titolo 3"/>
          <p:cNvSpPr txBox="1">
            <a:spLocks/>
          </p:cNvSpPr>
          <p:nvPr/>
        </p:nvSpPr>
        <p:spPr>
          <a:xfrm>
            <a:off x="3492319" y="1161331"/>
            <a:ext cx="4002389" cy="1102519"/>
          </a:xfrm>
          <a:prstGeom prst="rect">
            <a:avLst/>
          </a:prstGeom>
        </p:spPr>
        <p:txBody>
          <a:bodyPr vert="horz" lIns="91440" tIns="45720" rIns="91440" bIns="45720" rtlCol="0" anchor="ctr">
            <a:normAutofit fontScale="4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5800" dirty="0">
                <a:latin typeface="Avenir Black"/>
                <a:cs typeface="Avenir Black"/>
              </a:rPr>
              <a:t>3. What does a good scientific poster look like? </a:t>
            </a:r>
            <a:endParaRPr lang="en-GB" sz="2600" dirty="0">
              <a:latin typeface="Avenir Black"/>
              <a:cs typeface="Avenir Black"/>
            </a:endParaRPr>
          </a:p>
        </p:txBody>
      </p:sp>
      <p:pic>
        <p:nvPicPr>
          <p:cNvPr id="2" name="Immagine 9" descr="Logo Causeway.jpg">
            <a:extLst>
              <a:ext uri="{FF2B5EF4-FFF2-40B4-BE49-F238E27FC236}">
                <a16:creationId xmlns:a16="http://schemas.microsoft.com/office/drawing/2014/main" id="{2D7B5C5D-6AE2-4287-8F8E-F4CBA3595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2937" y="120191"/>
            <a:ext cx="1443567" cy="769848"/>
          </a:xfrm>
          <a:prstGeom prst="rect">
            <a:avLst/>
          </a:prstGeom>
        </p:spPr>
      </p:pic>
    </p:spTree>
    <p:extLst>
      <p:ext uri="{BB962C8B-B14F-4D97-AF65-F5344CB8AC3E}">
        <p14:creationId xmlns:p14="http://schemas.microsoft.com/office/powerpoint/2010/main" val="266270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C102-5509-458A-956E-0A2DA91B6954}"/>
              </a:ext>
            </a:extLst>
          </p:cNvPr>
          <p:cNvSpPr>
            <a:spLocks noGrp="1"/>
          </p:cNvSpPr>
          <p:nvPr>
            <p:ph type="title"/>
          </p:nvPr>
        </p:nvSpPr>
        <p:spPr>
          <a:xfrm>
            <a:off x="698989" y="1109938"/>
            <a:ext cx="1903534" cy="816595"/>
          </a:xfrm>
        </p:spPr>
        <p:txBody>
          <a:bodyPr>
            <a:normAutofit fontScale="90000"/>
          </a:bodyPr>
          <a:lstStyle/>
          <a:p>
            <a:r>
              <a:rPr lang="en-GB" dirty="0"/>
              <a:t>What does a good scientific poster look like?</a:t>
            </a:r>
          </a:p>
        </p:txBody>
      </p:sp>
      <p:pic>
        <p:nvPicPr>
          <p:cNvPr id="5" name="Picture 4" descr="Timeline&#10;&#10;Description automatically generated">
            <a:extLst>
              <a:ext uri="{FF2B5EF4-FFF2-40B4-BE49-F238E27FC236}">
                <a16:creationId xmlns:a16="http://schemas.microsoft.com/office/drawing/2014/main" id="{46FF2622-D590-41BB-9A76-E4FBA59DCA03}"/>
              </a:ext>
            </a:extLst>
          </p:cNvPr>
          <p:cNvPicPr>
            <a:picLocks noChangeAspect="1"/>
          </p:cNvPicPr>
          <p:nvPr/>
        </p:nvPicPr>
        <p:blipFill>
          <a:blip r:embed="rId3"/>
          <a:stretch>
            <a:fillRect/>
          </a:stretch>
        </p:blipFill>
        <p:spPr>
          <a:xfrm>
            <a:off x="3102524" y="268818"/>
            <a:ext cx="2635085" cy="4372504"/>
          </a:xfrm>
          <a:prstGeom prst="rect">
            <a:avLst/>
          </a:prstGeom>
        </p:spPr>
      </p:pic>
      <p:sp>
        <p:nvSpPr>
          <p:cNvPr id="3" name="Speech Bubble: Oval 2">
            <a:extLst>
              <a:ext uri="{FF2B5EF4-FFF2-40B4-BE49-F238E27FC236}">
                <a16:creationId xmlns:a16="http://schemas.microsoft.com/office/drawing/2014/main" id="{EFFF8A4F-FC1C-4E53-AA24-BE8BAA1E9646}"/>
              </a:ext>
            </a:extLst>
          </p:cNvPr>
          <p:cNvSpPr/>
          <p:nvPr/>
        </p:nvSpPr>
        <p:spPr>
          <a:xfrm>
            <a:off x="6721605" y="268818"/>
            <a:ext cx="1509669" cy="1037732"/>
          </a:xfrm>
          <a:prstGeom prst="wedgeEllipseCallout">
            <a:avLst>
              <a:gd name="adj1" fmla="val -97724"/>
              <a:gd name="adj2" fmla="val 11455"/>
            </a:avLst>
          </a:prstGeom>
          <a:solidFill>
            <a:srgbClr val="6CDC37"/>
          </a:solidFill>
          <a:ln>
            <a:solidFill>
              <a:srgbClr val="6CD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1B71CE5-5B20-415C-B6F3-7F1E178D309F}"/>
              </a:ext>
            </a:extLst>
          </p:cNvPr>
          <p:cNvSpPr txBox="1"/>
          <p:nvPr/>
        </p:nvSpPr>
        <p:spPr>
          <a:xfrm>
            <a:off x="6837837" y="453302"/>
            <a:ext cx="1448914" cy="646331"/>
          </a:xfrm>
          <a:prstGeom prst="rect">
            <a:avLst/>
          </a:prstGeom>
          <a:noFill/>
        </p:spPr>
        <p:txBody>
          <a:bodyPr wrap="square" rtlCol="0">
            <a:spAutoFit/>
          </a:bodyPr>
          <a:lstStyle/>
          <a:p>
            <a:pPr algn="ctr"/>
            <a:r>
              <a:rPr lang="en-GB" sz="1200" dirty="0">
                <a:latin typeface="Avenir Light" panose="020B0402020203020204" pitchFamily="34" charset="0"/>
              </a:rPr>
              <a:t>Headline/carefully selected information only.</a:t>
            </a:r>
          </a:p>
        </p:txBody>
      </p:sp>
      <p:sp>
        <p:nvSpPr>
          <p:cNvPr id="6" name="Speech Bubble: Oval 5">
            <a:extLst>
              <a:ext uri="{FF2B5EF4-FFF2-40B4-BE49-F238E27FC236}">
                <a16:creationId xmlns:a16="http://schemas.microsoft.com/office/drawing/2014/main" id="{3FA11161-8460-444B-A132-A64D8B7676AA}"/>
              </a:ext>
            </a:extLst>
          </p:cNvPr>
          <p:cNvSpPr/>
          <p:nvPr/>
        </p:nvSpPr>
        <p:spPr>
          <a:xfrm>
            <a:off x="6777082" y="2571750"/>
            <a:ext cx="1509669" cy="1037732"/>
          </a:xfrm>
          <a:prstGeom prst="wedgeEllipseCallout">
            <a:avLst>
              <a:gd name="adj1" fmla="val -97724"/>
              <a:gd name="adj2" fmla="val -33087"/>
            </a:avLst>
          </a:prstGeom>
          <a:solidFill>
            <a:srgbClr val="FFA500"/>
          </a:solidFill>
          <a:ln>
            <a:solidFill>
              <a:srgbClr val="FFA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2642304-C280-4607-AEC4-21E9DD8A3267}"/>
              </a:ext>
            </a:extLst>
          </p:cNvPr>
          <p:cNvSpPr txBox="1"/>
          <p:nvPr/>
        </p:nvSpPr>
        <p:spPr>
          <a:xfrm>
            <a:off x="6818112" y="2781761"/>
            <a:ext cx="1427607" cy="646331"/>
          </a:xfrm>
          <a:prstGeom prst="rect">
            <a:avLst/>
          </a:prstGeom>
          <a:noFill/>
        </p:spPr>
        <p:txBody>
          <a:bodyPr wrap="square" rtlCol="0">
            <a:spAutoFit/>
          </a:bodyPr>
          <a:lstStyle/>
          <a:p>
            <a:pPr algn="ctr"/>
            <a:r>
              <a:rPr lang="en-GB" sz="1200" dirty="0">
                <a:latin typeface="Avenir Light" panose="020B0402020203020204" pitchFamily="34" charset="0"/>
              </a:rPr>
              <a:t>Some images, but not scientific diagrams.</a:t>
            </a:r>
          </a:p>
        </p:txBody>
      </p:sp>
      <p:sp>
        <p:nvSpPr>
          <p:cNvPr id="8" name="Speech Bubble: Oval 7">
            <a:extLst>
              <a:ext uri="{FF2B5EF4-FFF2-40B4-BE49-F238E27FC236}">
                <a16:creationId xmlns:a16="http://schemas.microsoft.com/office/drawing/2014/main" id="{DFB9A932-09F5-4BE1-8749-32A5957691AA}"/>
              </a:ext>
            </a:extLst>
          </p:cNvPr>
          <p:cNvSpPr/>
          <p:nvPr/>
        </p:nvSpPr>
        <p:spPr>
          <a:xfrm>
            <a:off x="6837837" y="1421831"/>
            <a:ext cx="1509669" cy="1037732"/>
          </a:xfrm>
          <a:prstGeom prst="wedgeEllipseCallout">
            <a:avLst>
              <a:gd name="adj1" fmla="val -117692"/>
              <a:gd name="adj2" fmla="val -3069"/>
            </a:avLst>
          </a:prstGeom>
          <a:solidFill>
            <a:srgbClr val="6CDC37"/>
          </a:solidFill>
          <a:ln>
            <a:solidFill>
              <a:srgbClr val="6CD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Clear narrative of research</a:t>
            </a:r>
            <a:endParaRPr lang="en-GB" dirty="0"/>
          </a:p>
        </p:txBody>
      </p:sp>
      <p:sp>
        <p:nvSpPr>
          <p:cNvPr id="10" name="Speech Bubble: Oval 9">
            <a:extLst>
              <a:ext uri="{FF2B5EF4-FFF2-40B4-BE49-F238E27FC236}">
                <a16:creationId xmlns:a16="http://schemas.microsoft.com/office/drawing/2014/main" id="{8F550CD2-2D5E-4E49-9430-3D320A6686C3}"/>
              </a:ext>
            </a:extLst>
          </p:cNvPr>
          <p:cNvSpPr/>
          <p:nvPr/>
        </p:nvSpPr>
        <p:spPr>
          <a:xfrm>
            <a:off x="6649801" y="3690269"/>
            <a:ext cx="1509669" cy="1037732"/>
          </a:xfrm>
          <a:prstGeom prst="wedgeEllipseCallout">
            <a:avLst>
              <a:gd name="adj1" fmla="val -97724"/>
              <a:gd name="adj2" fmla="val -330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4217E52-0C27-49DC-A399-5F679031EA1B}"/>
              </a:ext>
            </a:extLst>
          </p:cNvPr>
          <p:cNvSpPr txBox="1"/>
          <p:nvPr/>
        </p:nvSpPr>
        <p:spPr>
          <a:xfrm>
            <a:off x="6690831" y="3827932"/>
            <a:ext cx="1427607" cy="830997"/>
          </a:xfrm>
          <a:prstGeom prst="rect">
            <a:avLst/>
          </a:prstGeom>
          <a:noFill/>
        </p:spPr>
        <p:txBody>
          <a:bodyPr wrap="square" rtlCol="0">
            <a:spAutoFit/>
          </a:bodyPr>
          <a:lstStyle/>
          <a:p>
            <a:pPr algn="ctr"/>
            <a:r>
              <a:rPr lang="en-GB" sz="1200" dirty="0">
                <a:latin typeface="Avenir Light" panose="020B0402020203020204" pitchFamily="34" charset="0"/>
              </a:rPr>
              <a:t>Information is mostly presented in words rather than diagrams.</a:t>
            </a:r>
          </a:p>
        </p:txBody>
      </p:sp>
    </p:spTree>
    <p:extLst>
      <p:ext uri="{BB962C8B-B14F-4D97-AF65-F5344CB8AC3E}">
        <p14:creationId xmlns:p14="http://schemas.microsoft.com/office/powerpoint/2010/main" val="237840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P spid="8" grpId="0" animBg="1"/>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C102-5509-458A-956E-0A2DA91B6954}"/>
              </a:ext>
            </a:extLst>
          </p:cNvPr>
          <p:cNvSpPr>
            <a:spLocks noGrp="1"/>
          </p:cNvSpPr>
          <p:nvPr>
            <p:ph type="title"/>
          </p:nvPr>
        </p:nvSpPr>
        <p:spPr>
          <a:xfrm>
            <a:off x="698989" y="1109938"/>
            <a:ext cx="1903534" cy="816595"/>
          </a:xfrm>
        </p:spPr>
        <p:txBody>
          <a:bodyPr>
            <a:normAutofit fontScale="90000"/>
          </a:bodyPr>
          <a:lstStyle/>
          <a:p>
            <a:r>
              <a:rPr lang="en-GB" dirty="0"/>
              <a:t>What does a good scientific poster look like?</a:t>
            </a:r>
          </a:p>
        </p:txBody>
      </p:sp>
      <p:pic>
        <p:nvPicPr>
          <p:cNvPr id="4" name="Picture 3" descr="Text&#10;&#10;Description automatically generated with low confidence">
            <a:extLst>
              <a:ext uri="{FF2B5EF4-FFF2-40B4-BE49-F238E27FC236}">
                <a16:creationId xmlns:a16="http://schemas.microsoft.com/office/drawing/2014/main" id="{FF99031B-7BC2-4DD3-9443-D22E88978079}"/>
              </a:ext>
            </a:extLst>
          </p:cNvPr>
          <p:cNvPicPr>
            <a:picLocks noChangeAspect="1"/>
          </p:cNvPicPr>
          <p:nvPr/>
        </p:nvPicPr>
        <p:blipFill>
          <a:blip r:embed="rId3"/>
          <a:stretch>
            <a:fillRect/>
          </a:stretch>
        </p:blipFill>
        <p:spPr>
          <a:xfrm>
            <a:off x="3098215" y="0"/>
            <a:ext cx="3716201" cy="5143500"/>
          </a:xfrm>
          <a:prstGeom prst="rect">
            <a:avLst/>
          </a:prstGeom>
        </p:spPr>
      </p:pic>
      <p:sp>
        <p:nvSpPr>
          <p:cNvPr id="5" name="Speech Bubble: Oval 4">
            <a:extLst>
              <a:ext uri="{FF2B5EF4-FFF2-40B4-BE49-F238E27FC236}">
                <a16:creationId xmlns:a16="http://schemas.microsoft.com/office/drawing/2014/main" id="{57FE71F1-864C-4D4F-A528-45ACD15D8872}"/>
              </a:ext>
            </a:extLst>
          </p:cNvPr>
          <p:cNvSpPr/>
          <p:nvPr/>
        </p:nvSpPr>
        <p:spPr>
          <a:xfrm>
            <a:off x="7310108" y="591072"/>
            <a:ext cx="1509669" cy="1037732"/>
          </a:xfrm>
          <a:prstGeom prst="wedgeEllipseCallout">
            <a:avLst>
              <a:gd name="adj1" fmla="val -89071"/>
              <a:gd name="adj2" fmla="val 21138"/>
            </a:avLst>
          </a:prstGeom>
          <a:solidFill>
            <a:srgbClr val="6CDC37"/>
          </a:solidFill>
          <a:ln>
            <a:solidFill>
              <a:srgbClr val="6CD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Clear narrative of research – logical flow</a:t>
            </a:r>
            <a:endParaRPr lang="en-GB" dirty="0"/>
          </a:p>
        </p:txBody>
      </p:sp>
      <p:sp>
        <p:nvSpPr>
          <p:cNvPr id="6" name="Speech Bubble: Oval 5">
            <a:extLst>
              <a:ext uri="{FF2B5EF4-FFF2-40B4-BE49-F238E27FC236}">
                <a16:creationId xmlns:a16="http://schemas.microsoft.com/office/drawing/2014/main" id="{30B19B12-E182-44BF-B45C-503B4371BAA0}"/>
              </a:ext>
            </a:extLst>
          </p:cNvPr>
          <p:cNvSpPr/>
          <p:nvPr/>
        </p:nvSpPr>
        <p:spPr>
          <a:xfrm>
            <a:off x="7512751" y="1855117"/>
            <a:ext cx="1509669" cy="1037732"/>
          </a:xfrm>
          <a:prstGeom prst="wedgeEllipseCallout">
            <a:avLst>
              <a:gd name="adj1" fmla="val -93065"/>
              <a:gd name="adj2" fmla="val -15657"/>
            </a:avLst>
          </a:prstGeom>
          <a:solidFill>
            <a:srgbClr val="6CDC37"/>
          </a:solidFill>
          <a:ln>
            <a:solidFill>
              <a:srgbClr val="6CD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Information presented in clear diagrams</a:t>
            </a:r>
            <a:endParaRPr lang="en-GB" dirty="0"/>
          </a:p>
        </p:txBody>
      </p:sp>
      <p:sp>
        <p:nvSpPr>
          <p:cNvPr id="7" name="Speech Bubble: Oval 6">
            <a:extLst>
              <a:ext uri="{FF2B5EF4-FFF2-40B4-BE49-F238E27FC236}">
                <a16:creationId xmlns:a16="http://schemas.microsoft.com/office/drawing/2014/main" id="{0A5D360A-95F9-43AB-BE50-4714CEC2DEA6}"/>
              </a:ext>
            </a:extLst>
          </p:cNvPr>
          <p:cNvSpPr/>
          <p:nvPr/>
        </p:nvSpPr>
        <p:spPr>
          <a:xfrm>
            <a:off x="7512750" y="3265086"/>
            <a:ext cx="1509669" cy="1037732"/>
          </a:xfrm>
          <a:prstGeom prst="wedgeEllipseCallout">
            <a:avLst>
              <a:gd name="adj1" fmla="val -97724"/>
              <a:gd name="adj2" fmla="val -3308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Writing, although minimal, could be reduced to bullet points</a:t>
            </a:r>
            <a:endParaRPr lang="en-GB" sz="1050" dirty="0"/>
          </a:p>
        </p:txBody>
      </p:sp>
    </p:spTree>
    <p:extLst>
      <p:ext uri="{BB962C8B-B14F-4D97-AF65-F5344CB8AC3E}">
        <p14:creationId xmlns:p14="http://schemas.microsoft.com/office/powerpoint/2010/main" val="228338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C102-5509-458A-956E-0A2DA91B6954}"/>
              </a:ext>
            </a:extLst>
          </p:cNvPr>
          <p:cNvSpPr>
            <a:spLocks noGrp="1"/>
          </p:cNvSpPr>
          <p:nvPr>
            <p:ph type="title"/>
          </p:nvPr>
        </p:nvSpPr>
        <p:spPr>
          <a:xfrm>
            <a:off x="698989" y="1109938"/>
            <a:ext cx="1903534" cy="816595"/>
          </a:xfrm>
        </p:spPr>
        <p:txBody>
          <a:bodyPr>
            <a:normAutofit fontScale="90000"/>
          </a:bodyPr>
          <a:lstStyle/>
          <a:p>
            <a:r>
              <a:rPr lang="en-GB" dirty="0"/>
              <a:t>What does a good scientific poster look like?</a:t>
            </a:r>
          </a:p>
        </p:txBody>
      </p:sp>
      <p:sp>
        <p:nvSpPr>
          <p:cNvPr id="4" name="Speech Bubble: Oval 3">
            <a:extLst>
              <a:ext uri="{FF2B5EF4-FFF2-40B4-BE49-F238E27FC236}">
                <a16:creationId xmlns:a16="http://schemas.microsoft.com/office/drawing/2014/main" id="{89F2E3EE-071D-4BFE-A546-8C189A6303DA}"/>
              </a:ext>
            </a:extLst>
          </p:cNvPr>
          <p:cNvSpPr/>
          <p:nvPr/>
        </p:nvSpPr>
        <p:spPr>
          <a:xfrm>
            <a:off x="7310108" y="591072"/>
            <a:ext cx="1509669" cy="1037732"/>
          </a:xfrm>
          <a:prstGeom prst="wedgeEllipseCallout">
            <a:avLst>
              <a:gd name="adj1" fmla="val -89071"/>
              <a:gd name="adj2" fmla="val 21138"/>
            </a:avLst>
          </a:prstGeom>
          <a:solidFill>
            <a:srgbClr val="6CDC37"/>
          </a:solidFill>
          <a:ln>
            <a:solidFill>
              <a:srgbClr val="6CD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Clear narrative of research – logical flow</a:t>
            </a:r>
            <a:endParaRPr lang="en-GB" dirty="0"/>
          </a:p>
        </p:txBody>
      </p:sp>
      <p:sp>
        <p:nvSpPr>
          <p:cNvPr id="5" name="Speech Bubble: Oval 4">
            <a:extLst>
              <a:ext uri="{FF2B5EF4-FFF2-40B4-BE49-F238E27FC236}">
                <a16:creationId xmlns:a16="http://schemas.microsoft.com/office/drawing/2014/main" id="{D36DD1F7-3EE0-4F9B-954E-D7D1C6434267}"/>
              </a:ext>
            </a:extLst>
          </p:cNvPr>
          <p:cNvSpPr/>
          <p:nvPr/>
        </p:nvSpPr>
        <p:spPr>
          <a:xfrm>
            <a:off x="7119188" y="2176664"/>
            <a:ext cx="1509669" cy="1037732"/>
          </a:xfrm>
          <a:prstGeom prst="wedgeEllipseCallout">
            <a:avLst>
              <a:gd name="adj1" fmla="val -93065"/>
              <a:gd name="adj2" fmla="val -15657"/>
            </a:avLst>
          </a:prstGeom>
          <a:solidFill>
            <a:srgbClr val="6CDC37"/>
          </a:solidFill>
          <a:ln>
            <a:solidFill>
              <a:srgbClr val="6CD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Information presented in diagrams rather than words</a:t>
            </a:r>
            <a:endParaRPr lang="en-GB" sz="1400" dirty="0"/>
          </a:p>
        </p:txBody>
      </p:sp>
      <p:pic>
        <p:nvPicPr>
          <p:cNvPr id="6" name="Picture 5" descr="Graphical user interface, text&#10;&#10;Description automatically generated">
            <a:extLst>
              <a:ext uri="{FF2B5EF4-FFF2-40B4-BE49-F238E27FC236}">
                <a16:creationId xmlns:a16="http://schemas.microsoft.com/office/drawing/2014/main" id="{8855856C-F8F5-40FD-BB19-7C30CC8FBE0A}"/>
              </a:ext>
            </a:extLst>
          </p:cNvPr>
          <p:cNvPicPr>
            <a:picLocks noChangeAspect="1"/>
          </p:cNvPicPr>
          <p:nvPr/>
        </p:nvPicPr>
        <p:blipFill rotWithShape="1">
          <a:blip r:embed="rId3"/>
          <a:srcRect l="26373" t="20305" r="40880" b="1201"/>
          <a:stretch/>
        </p:blipFill>
        <p:spPr>
          <a:xfrm>
            <a:off x="2848707" y="265875"/>
            <a:ext cx="3446586" cy="4447488"/>
          </a:xfrm>
          <a:prstGeom prst="rect">
            <a:avLst/>
          </a:prstGeom>
        </p:spPr>
      </p:pic>
    </p:spTree>
    <p:extLst>
      <p:ext uri="{BB962C8B-B14F-4D97-AF65-F5344CB8AC3E}">
        <p14:creationId xmlns:p14="http://schemas.microsoft.com/office/powerpoint/2010/main" val="415549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C102-5509-458A-956E-0A2DA91B6954}"/>
              </a:ext>
            </a:extLst>
          </p:cNvPr>
          <p:cNvSpPr>
            <a:spLocks noGrp="1"/>
          </p:cNvSpPr>
          <p:nvPr>
            <p:ph type="title"/>
          </p:nvPr>
        </p:nvSpPr>
        <p:spPr>
          <a:xfrm>
            <a:off x="75991" y="1501824"/>
            <a:ext cx="1903534" cy="816595"/>
          </a:xfrm>
        </p:spPr>
        <p:txBody>
          <a:bodyPr>
            <a:normAutofit fontScale="90000"/>
          </a:bodyPr>
          <a:lstStyle/>
          <a:p>
            <a:r>
              <a:rPr lang="en-GB" dirty="0"/>
              <a:t>What does a good scientific poster look like?</a:t>
            </a:r>
          </a:p>
        </p:txBody>
      </p:sp>
      <p:pic>
        <p:nvPicPr>
          <p:cNvPr id="7" name="Picture 6" descr="Text&#10;&#10;Description automatically generated">
            <a:extLst>
              <a:ext uri="{FF2B5EF4-FFF2-40B4-BE49-F238E27FC236}">
                <a16:creationId xmlns:a16="http://schemas.microsoft.com/office/drawing/2014/main" id="{4E48D5E9-EF86-4547-98AC-24B419C7BDD5}"/>
              </a:ext>
            </a:extLst>
          </p:cNvPr>
          <p:cNvPicPr>
            <a:picLocks noChangeAspect="1"/>
          </p:cNvPicPr>
          <p:nvPr/>
        </p:nvPicPr>
        <p:blipFill rotWithShape="1">
          <a:blip r:embed="rId3"/>
          <a:srcRect l="14302" t="17844" r="28139"/>
          <a:stretch/>
        </p:blipFill>
        <p:spPr>
          <a:xfrm>
            <a:off x="1831955" y="418991"/>
            <a:ext cx="5263116" cy="4044259"/>
          </a:xfrm>
          <a:prstGeom prst="rect">
            <a:avLst/>
          </a:prstGeom>
        </p:spPr>
      </p:pic>
      <p:sp>
        <p:nvSpPr>
          <p:cNvPr id="8" name="Speech Bubble: Oval 7">
            <a:extLst>
              <a:ext uri="{FF2B5EF4-FFF2-40B4-BE49-F238E27FC236}">
                <a16:creationId xmlns:a16="http://schemas.microsoft.com/office/drawing/2014/main" id="{EAAF9793-BD36-431D-82A9-DDDB9D1C5353}"/>
              </a:ext>
            </a:extLst>
          </p:cNvPr>
          <p:cNvSpPr/>
          <p:nvPr/>
        </p:nvSpPr>
        <p:spPr>
          <a:xfrm>
            <a:off x="7512750" y="3265086"/>
            <a:ext cx="1509669" cy="1037732"/>
          </a:xfrm>
          <a:prstGeom prst="wedgeEllipseCallout">
            <a:avLst>
              <a:gd name="adj1" fmla="val -76425"/>
              <a:gd name="adj2" fmla="val -4664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Too much information on the page.</a:t>
            </a:r>
            <a:endParaRPr lang="en-GB" sz="1050" dirty="0"/>
          </a:p>
        </p:txBody>
      </p:sp>
      <p:sp>
        <p:nvSpPr>
          <p:cNvPr id="9" name="Speech Bubble: Oval 8">
            <a:extLst>
              <a:ext uri="{FF2B5EF4-FFF2-40B4-BE49-F238E27FC236}">
                <a16:creationId xmlns:a16="http://schemas.microsoft.com/office/drawing/2014/main" id="{B19B465C-4D6F-4915-8B11-F62A866DC4C4}"/>
              </a:ext>
            </a:extLst>
          </p:cNvPr>
          <p:cNvSpPr/>
          <p:nvPr/>
        </p:nvSpPr>
        <p:spPr>
          <a:xfrm>
            <a:off x="7512750" y="1922254"/>
            <a:ext cx="1509669" cy="1037732"/>
          </a:xfrm>
          <a:prstGeom prst="wedgeEllipseCallout">
            <a:avLst>
              <a:gd name="adj1" fmla="val -75759"/>
              <a:gd name="adj2" fmla="val -26308"/>
            </a:avLst>
          </a:prstGeom>
          <a:solidFill>
            <a:srgbClr val="6CDC37"/>
          </a:solidFill>
          <a:ln>
            <a:solidFill>
              <a:srgbClr val="6CD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Some information presented in diagrams rather than words</a:t>
            </a:r>
            <a:endParaRPr lang="en-GB" sz="1400" dirty="0"/>
          </a:p>
        </p:txBody>
      </p:sp>
      <p:sp>
        <p:nvSpPr>
          <p:cNvPr id="10" name="Speech Bubble: Oval 9">
            <a:extLst>
              <a:ext uri="{FF2B5EF4-FFF2-40B4-BE49-F238E27FC236}">
                <a16:creationId xmlns:a16="http://schemas.microsoft.com/office/drawing/2014/main" id="{0EB1235D-A907-4729-B33A-8393BB8DABEC}"/>
              </a:ext>
            </a:extLst>
          </p:cNvPr>
          <p:cNvSpPr/>
          <p:nvPr/>
        </p:nvSpPr>
        <p:spPr>
          <a:xfrm>
            <a:off x="7512750" y="579422"/>
            <a:ext cx="1509669" cy="1037732"/>
          </a:xfrm>
          <a:prstGeom prst="wedgeEllipseCallout">
            <a:avLst>
              <a:gd name="adj1" fmla="val -76425"/>
              <a:gd name="adj2" fmla="val 12424"/>
            </a:avLst>
          </a:prstGeom>
          <a:solidFill>
            <a:srgbClr val="6CDC37"/>
          </a:solidFill>
          <a:ln>
            <a:solidFill>
              <a:srgbClr val="6CD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Logical flow of research</a:t>
            </a:r>
            <a:endParaRPr lang="en-GB" dirty="0"/>
          </a:p>
        </p:txBody>
      </p:sp>
    </p:spTree>
    <p:extLst>
      <p:ext uri="{BB962C8B-B14F-4D97-AF65-F5344CB8AC3E}">
        <p14:creationId xmlns:p14="http://schemas.microsoft.com/office/powerpoint/2010/main" val="34782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E1FDCB-10F7-4F7D-B895-2135178EB622}"/>
              </a:ext>
            </a:extLst>
          </p:cNvPr>
          <p:cNvSpPr>
            <a:spLocks noGrp="1"/>
          </p:cNvSpPr>
          <p:nvPr>
            <p:ph idx="1"/>
          </p:nvPr>
        </p:nvSpPr>
        <p:spPr/>
        <p:txBody>
          <a:bodyPr>
            <a:normAutofit fontScale="92500" lnSpcReduction="10000"/>
          </a:bodyPr>
          <a:lstStyle/>
          <a:p>
            <a:pPr marL="0" indent="0">
              <a:buNone/>
            </a:pPr>
            <a:r>
              <a:rPr lang="en-GB" b="1" u="sng" dirty="0"/>
              <a:t>Structure &amp; Design</a:t>
            </a:r>
          </a:p>
          <a:p>
            <a:r>
              <a:rPr lang="en-GB" dirty="0"/>
              <a:t>Do not overly embellish the poster with formatting and pictures - may distract from the content. </a:t>
            </a:r>
          </a:p>
          <a:p>
            <a:r>
              <a:rPr lang="en-GB" dirty="0"/>
              <a:t>Information should be minimal - only key points rather than complete sentences.</a:t>
            </a:r>
          </a:p>
          <a:p>
            <a:r>
              <a:rPr lang="en-GB" sz="2100" dirty="0"/>
              <a:t>Colour system should have effective contrasting backgrounds (e.g. blue and yellow, black and white) to ensure text is easy to read.</a:t>
            </a:r>
          </a:p>
          <a:p>
            <a:r>
              <a:rPr lang="en-GB" sz="2100" dirty="0"/>
              <a:t>Flow of the poster should be logical - begin with aims and objectives and flow downwards in columns to methods, results, conclusions and finally references. </a:t>
            </a:r>
          </a:p>
        </p:txBody>
      </p:sp>
      <p:sp>
        <p:nvSpPr>
          <p:cNvPr id="4" name="Title 1">
            <a:extLst>
              <a:ext uri="{FF2B5EF4-FFF2-40B4-BE49-F238E27FC236}">
                <a16:creationId xmlns:a16="http://schemas.microsoft.com/office/drawing/2014/main" id="{323E435A-6406-4E29-B6F1-6CBC26EA21E9}"/>
              </a:ext>
            </a:extLst>
          </p:cNvPr>
          <p:cNvSpPr>
            <a:spLocks noGrp="1"/>
          </p:cNvSpPr>
          <p:nvPr>
            <p:ph type="title"/>
          </p:nvPr>
        </p:nvSpPr>
        <p:spPr>
          <a:xfrm>
            <a:off x="628650" y="336550"/>
            <a:ext cx="7886700" cy="815975"/>
          </a:xfrm>
        </p:spPr>
        <p:txBody>
          <a:bodyPr/>
          <a:lstStyle/>
          <a:p>
            <a:r>
              <a:rPr lang="en-GB" dirty="0"/>
              <a:t>What does a good scientific poster look like?</a:t>
            </a:r>
          </a:p>
        </p:txBody>
      </p:sp>
    </p:spTree>
    <p:extLst>
      <p:ext uri="{BB962C8B-B14F-4D97-AF65-F5344CB8AC3E}">
        <p14:creationId xmlns:p14="http://schemas.microsoft.com/office/powerpoint/2010/main" val="367425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C102-5509-458A-956E-0A2DA91B6954}"/>
              </a:ext>
            </a:extLst>
          </p:cNvPr>
          <p:cNvSpPr>
            <a:spLocks noGrp="1"/>
          </p:cNvSpPr>
          <p:nvPr>
            <p:ph type="title"/>
          </p:nvPr>
        </p:nvSpPr>
        <p:spPr/>
        <p:txBody>
          <a:bodyPr/>
          <a:lstStyle/>
          <a:p>
            <a:r>
              <a:rPr lang="en-GB" dirty="0"/>
              <a:t>What does a good scientific poster look like?</a:t>
            </a:r>
          </a:p>
        </p:txBody>
      </p:sp>
      <p:sp>
        <p:nvSpPr>
          <p:cNvPr id="3" name="Content Placeholder 2">
            <a:extLst>
              <a:ext uri="{FF2B5EF4-FFF2-40B4-BE49-F238E27FC236}">
                <a16:creationId xmlns:a16="http://schemas.microsoft.com/office/drawing/2014/main" id="{9B9F8DFC-A612-4617-A566-D462BC6ACAA7}"/>
              </a:ext>
            </a:extLst>
          </p:cNvPr>
          <p:cNvSpPr>
            <a:spLocks noGrp="1"/>
          </p:cNvSpPr>
          <p:nvPr>
            <p:ph idx="1"/>
          </p:nvPr>
        </p:nvSpPr>
        <p:spPr>
          <a:xfrm>
            <a:off x="628650" y="1369219"/>
            <a:ext cx="7886700" cy="1974872"/>
          </a:xfrm>
          <a:solidFill>
            <a:srgbClr val="61E5A5"/>
          </a:solidFill>
        </p:spPr>
        <p:txBody>
          <a:bodyPr/>
          <a:lstStyle/>
          <a:p>
            <a:pPr marL="0" indent="0">
              <a:buNone/>
            </a:pPr>
            <a:r>
              <a:rPr lang="en-GB" sz="1800" b="1" dirty="0">
                <a:latin typeface="+mj-lt"/>
                <a:ea typeface="DengXian" panose="02010600030101010101" pitchFamily="2" charset="-122"/>
                <a:cs typeface="Times New Roman" panose="02020603050405020304" pitchFamily="18" charset="0"/>
              </a:rPr>
              <a:t>Task:</a:t>
            </a:r>
          </a:p>
          <a:p>
            <a:r>
              <a:rPr lang="en-GB" sz="1800" dirty="0">
                <a:effectLst/>
                <a:latin typeface="+mn-lt"/>
                <a:ea typeface="DengXian" panose="02010600030101010101" pitchFamily="2" charset="-122"/>
                <a:cs typeface="Times New Roman" panose="02020603050405020304" pitchFamily="18" charset="0"/>
              </a:rPr>
              <a:t>Now find 2 more examples of scientific posters by visiting: </a:t>
            </a:r>
            <a:r>
              <a:rPr lang="en-GB" sz="1800" dirty="0">
                <a:effectLst/>
                <a:latin typeface="+mn-lt"/>
                <a:ea typeface="DengXian" panose="02010600030101010101" pitchFamily="2" charset="-122"/>
                <a:cs typeface="Times New Roman" panose="02020603050405020304" pitchFamily="18" charset="0"/>
                <a:hlinkClick r:id="rId3"/>
              </a:rPr>
              <a:t>https://www.eposters.net/</a:t>
            </a:r>
            <a:r>
              <a:rPr lang="en-GB" sz="1800" dirty="0">
                <a:effectLst/>
                <a:latin typeface="+mn-lt"/>
                <a:ea typeface="DengXian" panose="02010600030101010101" pitchFamily="2" charset="-122"/>
                <a:cs typeface="Times New Roman" panose="02020603050405020304" pitchFamily="18" charset="0"/>
              </a:rPr>
              <a:t> </a:t>
            </a:r>
          </a:p>
          <a:p>
            <a:r>
              <a:rPr lang="en-GB" sz="1800" dirty="0">
                <a:effectLst/>
                <a:latin typeface="+mn-lt"/>
                <a:ea typeface="DengXian" panose="02010600030101010101" pitchFamily="2" charset="-122"/>
                <a:cs typeface="Times New Roman" panose="02020603050405020304" pitchFamily="18" charset="0"/>
              </a:rPr>
              <a:t>Evaluate the posters using the criteria grid on page 4 in your booklet</a:t>
            </a:r>
            <a:endParaRPr lang="en-GB" dirty="0">
              <a:latin typeface="+mn-lt"/>
            </a:endParaRPr>
          </a:p>
        </p:txBody>
      </p:sp>
    </p:spTree>
    <p:extLst>
      <p:ext uri="{BB962C8B-B14F-4D97-AF65-F5344CB8AC3E}">
        <p14:creationId xmlns:p14="http://schemas.microsoft.com/office/powerpoint/2010/main" val="4021771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9" y="0"/>
            <a:ext cx="6303013" cy="3425183"/>
          </a:xfrm>
          <a:prstGeom prst="rect">
            <a:avLst/>
          </a:prstGeom>
        </p:spPr>
      </p:pic>
      <p:sp>
        <p:nvSpPr>
          <p:cNvPr id="12" name="Rettangolo 11"/>
          <p:cNvSpPr/>
          <p:nvPr/>
        </p:nvSpPr>
        <p:spPr>
          <a:xfrm>
            <a:off x="3219146" y="0"/>
            <a:ext cx="592326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 name="Immagine 9" descr="Logo Causeway.jpg">
            <a:extLst>
              <a:ext uri="{FF2B5EF4-FFF2-40B4-BE49-F238E27FC236}">
                <a16:creationId xmlns:a16="http://schemas.microsoft.com/office/drawing/2014/main" id="{2D7B5C5D-6AE2-4287-8F8E-F4CBA3595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2937" y="120191"/>
            <a:ext cx="1443567" cy="769848"/>
          </a:xfrm>
          <a:prstGeom prst="rect">
            <a:avLst/>
          </a:prstGeom>
        </p:spPr>
      </p:pic>
      <p:sp>
        <p:nvSpPr>
          <p:cNvPr id="3" name="TextBox 2">
            <a:extLst>
              <a:ext uri="{FF2B5EF4-FFF2-40B4-BE49-F238E27FC236}">
                <a16:creationId xmlns:a16="http://schemas.microsoft.com/office/drawing/2014/main" id="{A251B451-6A48-4160-9713-D71300F178BC}"/>
              </a:ext>
            </a:extLst>
          </p:cNvPr>
          <p:cNvSpPr txBox="1"/>
          <p:nvPr/>
        </p:nvSpPr>
        <p:spPr>
          <a:xfrm>
            <a:off x="3365804" y="3243973"/>
            <a:ext cx="5600700" cy="1600438"/>
          </a:xfrm>
          <a:prstGeom prst="rect">
            <a:avLst/>
          </a:prstGeom>
          <a:noFill/>
        </p:spPr>
        <p:txBody>
          <a:bodyPr wrap="square" rtlCol="0">
            <a:spAutoFit/>
          </a:bodyPr>
          <a:lstStyle/>
          <a:p>
            <a:r>
              <a:rPr lang="en-GB" sz="8000" b="1">
                <a:solidFill>
                  <a:srgbClr val="7CDF45"/>
                </a:solidFill>
                <a:latin typeface="Avenir Medium"/>
                <a:ea typeface="+mj-ea"/>
              </a:rPr>
              <a:t>PAUSE HERE</a:t>
            </a:r>
          </a:p>
          <a:p>
            <a:endParaRPr lang="en-GB"/>
          </a:p>
        </p:txBody>
      </p:sp>
      <p:sp>
        <p:nvSpPr>
          <p:cNvPr id="18" name="Rettangolo 11">
            <a:extLst>
              <a:ext uri="{FF2B5EF4-FFF2-40B4-BE49-F238E27FC236}">
                <a16:creationId xmlns:a16="http://schemas.microsoft.com/office/drawing/2014/main" id="{BC1B3F3C-189A-4293-BB3F-1B7A1D8F11BF}"/>
              </a:ext>
            </a:extLst>
          </p:cNvPr>
          <p:cNvSpPr/>
          <p:nvPr/>
        </p:nvSpPr>
        <p:spPr>
          <a:xfrm>
            <a:off x="-320" y="3430805"/>
            <a:ext cx="3219304" cy="17090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ttangolo 3"/>
          <p:cNvSpPr/>
          <p:nvPr/>
        </p:nvSpPr>
        <p:spPr>
          <a:xfrm>
            <a:off x="1267028" y="890039"/>
            <a:ext cx="1952118" cy="4264315"/>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1267548" y="0"/>
            <a:ext cx="1952118" cy="1335058"/>
          </a:xfrm>
          <a:prstGeom prst="rect">
            <a:avLst/>
          </a:prstGeom>
          <a:solidFill>
            <a:srgbClr val="0A5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1" y="4726248"/>
            <a:ext cx="1267548" cy="428106"/>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A5080"/>
              </a:solidFill>
            </a:endParaRPr>
          </a:p>
        </p:txBody>
      </p:sp>
    </p:spTree>
    <p:extLst>
      <p:ext uri="{BB962C8B-B14F-4D97-AF65-F5344CB8AC3E}">
        <p14:creationId xmlns:p14="http://schemas.microsoft.com/office/powerpoint/2010/main" val="427044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9" y="0"/>
            <a:ext cx="6303013" cy="3425183"/>
          </a:xfrm>
          <a:prstGeom prst="rect">
            <a:avLst/>
          </a:prstGeom>
        </p:spPr>
      </p:pic>
      <p:sp>
        <p:nvSpPr>
          <p:cNvPr id="4" name="Rettangolo 3"/>
          <p:cNvSpPr/>
          <p:nvPr/>
        </p:nvSpPr>
        <p:spPr>
          <a:xfrm>
            <a:off x="1267028" y="890039"/>
            <a:ext cx="1952118" cy="4264315"/>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1267548" y="0"/>
            <a:ext cx="1952118" cy="1335058"/>
          </a:xfrm>
          <a:prstGeom prst="rect">
            <a:avLst/>
          </a:prstGeom>
          <a:solidFill>
            <a:srgbClr val="0A5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1" y="4726248"/>
            <a:ext cx="1267548" cy="428106"/>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A5080"/>
              </a:solidFill>
            </a:endParaRPr>
          </a:p>
        </p:txBody>
      </p:sp>
      <p:sp>
        <p:nvSpPr>
          <p:cNvPr id="12" name="Rettangolo 11"/>
          <p:cNvSpPr/>
          <p:nvPr/>
        </p:nvSpPr>
        <p:spPr>
          <a:xfrm>
            <a:off x="3219146" y="0"/>
            <a:ext cx="592326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Titolo 3"/>
          <p:cNvSpPr txBox="1">
            <a:spLocks/>
          </p:cNvSpPr>
          <p:nvPr/>
        </p:nvSpPr>
        <p:spPr>
          <a:xfrm>
            <a:off x="3541332" y="1070727"/>
            <a:ext cx="4002389"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400" dirty="0">
                <a:latin typeface="Avenir Black"/>
                <a:cs typeface="Avenir Black"/>
              </a:rPr>
              <a:t>4.Researching your own scientific poster </a:t>
            </a:r>
            <a:endParaRPr lang="it-IT" sz="2400" dirty="0">
              <a:latin typeface="Avenir Black"/>
              <a:cs typeface="Avenir Black"/>
            </a:endParaRPr>
          </a:p>
        </p:txBody>
      </p:sp>
      <p:pic>
        <p:nvPicPr>
          <p:cNvPr id="2" name="Immagine 9" descr="Logo Causeway.jpg">
            <a:extLst>
              <a:ext uri="{FF2B5EF4-FFF2-40B4-BE49-F238E27FC236}">
                <a16:creationId xmlns:a16="http://schemas.microsoft.com/office/drawing/2014/main" id="{2D7B5C5D-6AE2-4287-8F8E-F4CBA3595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2937" y="120191"/>
            <a:ext cx="1443567" cy="769848"/>
          </a:xfrm>
          <a:prstGeom prst="rect">
            <a:avLst/>
          </a:prstGeom>
        </p:spPr>
      </p:pic>
    </p:spTree>
    <p:extLst>
      <p:ext uri="{BB962C8B-B14F-4D97-AF65-F5344CB8AC3E}">
        <p14:creationId xmlns:p14="http://schemas.microsoft.com/office/powerpoint/2010/main" val="908041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70D4-6F6D-4893-8AED-7C75502DF8F9}"/>
              </a:ext>
            </a:extLst>
          </p:cNvPr>
          <p:cNvSpPr>
            <a:spLocks noGrp="1"/>
          </p:cNvSpPr>
          <p:nvPr>
            <p:ph type="title"/>
          </p:nvPr>
        </p:nvSpPr>
        <p:spPr/>
        <p:txBody>
          <a:bodyPr/>
          <a:lstStyle/>
          <a:p>
            <a:r>
              <a:rPr lang="en-GB" dirty="0"/>
              <a:t>Research</a:t>
            </a:r>
          </a:p>
        </p:txBody>
      </p:sp>
      <p:sp>
        <p:nvSpPr>
          <p:cNvPr id="3" name="Content Placeholder 2">
            <a:extLst>
              <a:ext uri="{FF2B5EF4-FFF2-40B4-BE49-F238E27FC236}">
                <a16:creationId xmlns:a16="http://schemas.microsoft.com/office/drawing/2014/main" id="{B50EEB61-79CC-432B-847F-8156E039717A}"/>
              </a:ext>
            </a:extLst>
          </p:cNvPr>
          <p:cNvSpPr>
            <a:spLocks noGrp="1"/>
          </p:cNvSpPr>
          <p:nvPr>
            <p:ph idx="1"/>
          </p:nvPr>
        </p:nvSpPr>
        <p:spPr>
          <a:xfrm>
            <a:off x="628650" y="1369219"/>
            <a:ext cx="7886700" cy="2758644"/>
          </a:xfrm>
          <a:solidFill>
            <a:srgbClr val="61E5A5"/>
          </a:solidFill>
        </p:spPr>
        <p:txBody>
          <a:bodyPr/>
          <a:lstStyle/>
          <a:p>
            <a:pPr marL="0" indent="0">
              <a:buNone/>
            </a:pPr>
            <a:r>
              <a:rPr lang="en-GB" sz="1800" dirty="0">
                <a:latin typeface="Arial Black" panose="020B0A04020102020204" pitchFamily="34" charset="0"/>
              </a:rPr>
              <a:t>Task:</a:t>
            </a:r>
          </a:p>
          <a:p>
            <a:pPr marL="457200" indent="-457200">
              <a:buAutoNum type="arabicPeriod"/>
            </a:pPr>
            <a:r>
              <a:rPr lang="en-GB" dirty="0"/>
              <a:t>Find the list of scientific articles on page 5 of your booklet.</a:t>
            </a:r>
          </a:p>
          <a:p>
            <a:pPr marL="457200" indent="-457200">
              <a:buAutoNum type="arabicPeriod"/>
            </a:pPr>
            <a:r>
              <a:rPr lang="en-GB" dirty="0"/>
              <a:t>Choose the topic that looks most interesting to you and click on the link to read/download the article.</a:t>
            </a:r>
          </a:p>
          <a:p>
            <a:pPr marL="457200" indent="-457200">
              <a:buAutoNum type="arabicPeriod"/>
            </a:pPr>
            <a:r>
              <a:rPr lang="en-GB" dirty="0"/>
              <a:t>Over the next few activities you will be working towards creating your own scientific poster about this piece of research </a:t>
            </a:r>
          </a:p>
        </p:txBody>
      </p:sp>
    </p:spTree>
    <p:extLst>
      <p:ext uri="{BB962C8B-B14F-4D97-AF65-F5344CB8AC3E}">
        <p14:creationId xmlns:p14="http://schemas.microsoft.com/office/powerpoint/2010/main" val="415287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3"/>
          <p:cNvSpPr txBox="1">
            <a:spLocks/>
          </p:cNvSpPr>
          <p:nvPr/>
        </p:nvSpPr>
        <p:spPr>
          <a:xfrm>
            <a:off x="589742" y="218843"/>
            <a:ext cx="6230158"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venir Black"/>
                <a:ea typeface="+mj-ea"/>
                <a:cs typeface="Avenir Black"/>
              </a:rPr>
              <a:t>Session</a:t>
            </a:r>
            <a:r>
              <a:rPr lang="en-GB" sz="2800" dirty="0">
                <a:solidFill>
                  <a:prstClr val="black"/>
                </a:solidFill>
                <a:latin typeface="Avenir Black"/>
                <a:cs typeface="Avenir Black"/>
              </a:rPr>
              <a:t> </a:t>
            </a:r>
            <a:r>
              <a:rPr kumimoji="0" lang="en-GB" sz="2800" b="0" i="0" u="none" strike="noStrike" kern="1200" cap="none" spc="0" normalizeH="0" baseline="0" noProof="0" dirty="0">
                <a:ln>
                  <a:noFill/>
                </a:ln>
                <a:solidFill>
                  <a:prstClr val="black"/>
                </a:solidFill>
                <a:effectLst/>
                <a:uLnTx/>
                <a:uFillTx/>
                <a:latin typeface="Avenir Black"/>
                <a:ea typeface="+mj-ea"/>
                <a:cs typeface="Avenir Black"/>
              </a:rPr>
              <a:t>objectives</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it-IT" sz="2800" b="0" i="0" u="none" strike="noStrike" kern="1200" cap="none" spc="0" normalizeH="0" baseline="0" noProof="0">
              <a:ln>
                <a:noFill/>
              </a:ln>
              <a:solidFill>
                <a:prstClr val="black"/>
              </a:solidFill>
              <a:effectLst/>
              <a:uLnTx/>
              <a:uFillTx/>
              <a:latin typeface="Avenir Black"/>
              <a:ea typeface="+mj-ea"/>
              <a:cs typeface="Avenir Black"/>
            </a:endParaRPr>
          </a:p>
        </p:txBody>
      </p:sp>
      <p:sp>
        <p:nvSpPr>
          <p:cNvPr id="16" name="Rettangolo 15"/>
          <p:cNvSpPr/>
          <p:nvPr/>
        </p:nvSpPr>
        <p:spPr>
          <a:xfrm>
            <a:off x="5" y="634296"/>
            <a:ext cx="525863" cy="220435"/>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CCFFCC"/>
              </a:solidFill>
              <a:effectLst/>
              <a:uLnTx/>
              <a:uFillTx/>
              <a:latin typeface="Calibri" panose="020F0502020204030204"/>
              <a:ea typeface="+mn-ea"/>
              <a:cs typeface="+mn-cs"/>
            </a:endParaRPr>
          </a:p>
        </p:txBody>
      </p:sp>
      <p:sp>
        <p:nvSpPr>
          <p:cNvPr id="20" name="Rettangolo 19"/>
          <p:cNvSpPr/>
          <p:nvPr/>
        </p:nvSpPr>
        <p:spPr>
          <a:xfrm>
            <a:off x="659383" y="4704735"/>
            <a:ext cx="4572000" cy="24622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D9409"/>
                </a:solidFill>
                <a:effectLst/>
                <a:uLnTx/>
                <a:uFillTx/>
                <a:latin typeface="Avenir Medium"/>
                <a:ea typeface="+mn-ea"/>
                <a:cs typeface="Avenir Medium"/>
              </a:rPr>
              <a:t>www.causeway.education</a:t>
            </a:r>
          </a:p>
        </p:txBody>
      </p:sp>
      <p:cxnSp>
        <p:nvCxnSpPr>
          <p:cNvPr id="22" name="Connettore 1 21"/>
          <p:cNvCxnSpPr/>
          <p:nvPr/>
        </p:nvCxnSpPr>
        <p:spPr>
          <a:xfrm>
            <a:off x="746223" y="4689632"/>
            <a:ext cx="213589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Immagine 22" descr="gree bridge.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238065" y="4256966"/>
            <a:ext cx="905935" cy="895537"/>
          </a:xfrm>
          <a:prstGeom prst="rect">
            <a:avLst/>
          </a:prstGeom>
        </p:spPr>
      </p:pic>
      <p:pic>
        <p:nvPicPr>
          <p:cNvPr id="6" name="Immagine 5" descr="Symbo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249" y="197359"/>
            <a:ext cx="563944" cy="291761"/>
          </a:xfrm>
          <a:prstGeom prst="rect">
            <a:avLst/>
          </a:prstGeom>
        </p:spPr>
      </p:pic>
      <p:sp>
        <p:nvSpPr>
          <p:cNvPr id="21" name="Titolo 3">
            <a:extLst>
              <a:ext uri="{FF2B5EF4-FFF2-40B4-BE49-F238E27FC236}">
                <a16:creationId xmlns:a16="http://schemas.microsoft.com/office/drawing/2014/main" id="{E612A4E1-6202-4F44-B854-08818ABB22EC}"/>
              </a:ext>
            </a:extLst>
          </p:cNvPr>
          <p:cNvSpPr txBox="1">
            <a:spLocks/>
          </p:cNvSpPr>
          <p:nvPr/>
        </p:nvSpPr>
        <p:spPr>
          <a:xfrm>
            <a:off x="262931" y="1355241"/>
            <a:ext cx="966663" cy="4371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venir Light" panose="020B0402020203020204" pitchFamily="34" charset="0"/>
                <a:ea typeface="+mj-ea"/>
                <a:cs typeface="Avenir Medium"/>
              </a:rPr>
              <a:t>1</a:t>
            </a:r>
            <a:endParaRPr kumimoji="0" lang="it-IT" sz="1800" b="1" i="0" u="none" strike="noStrike" kern="1200" cap="none" spc="0" normalizeH="0" baseline="0" noProof="0">
              <a:ln>
                <a:noFill/>
              </a:ln>
              <a:solidFill>
                <a:prstClr val="black"/>
              </a:solidFill>
              <a:effectLst/>
              <a:uLnTx/>
              <a:uFillTx/>
              <a:latin typeface="Avenir Light" panose="020B0402020203020204" pitchFamily="34" charset="0"/>
              <a:ea typeface="+mj-ea"/>
              <a:cs typeface="Avenir Medium"/>
            </a:endParaRPr>
          </a:p>
        </p:txBody>
      </p:sp>
      <p:sp>
        <p:nvSpPr>
          <p:cNvPr id="25" name="Rettangolo 23">
            <a:extLst>
              <a:ext uri="{FF2B5EF4-FFF2-40B4-BE49-F238E27FC236}">
                <a16:creationId xmlns:a16="http://schemas.microsoft.com/office/drawing/2014/main" id="{C1ABF708-A976-434A-9C7D-D773392BA57D}"/>
              </a:ext>
            </a:extLst>
          </p:cNvPr>
          <p:cNvSpPr/>
          <p:nvPr/>
        </p:nvSpPr>
        <p:spPr>
          <a:xfrm rot="16200000">
            <a:off x="812567" y="1519714"/>
            <a:ext cx="256827" cy="78201"/>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CCFFCC"/>
              </a:solidFill>
              <a:effectLst/>
              <a:uLnTx/>
              <a:uFillTx/>
              <a:latin typeface="Calibri" panose="020F0502020204030204"/>
              <a:ea typeface="+mn-ea"/>
              <a:cs typeface="+mn-cs"/>
            </a:endParaRPr>
          </a:p>
        </p:txBody>
      </p:sp>
      <p:sp>
        <p:nvSpPr>
          <p:cNvPr id="39" name="Titolo 3">
            <a:extLst>
              <a:ext uri="{FF2B5EF4-FFF2-40B4-BE49-F238E27FC236}">
                <a16:creationId xmlns:a16="http://schemas.microsoft.com/office/drawing/2014/main" id="{950D6B8D-8731-47D5-9D4B-588CA7AAED84}"/>
              </a:ext>
            </a:extLst>
          </p:cNvPr>
          <p:cNvSpPr txBox="1">
            <a:spLocks/>
          </p:cNvSpPr>
          <p:nvPr/>
        </p:nvSpPr>
        <p:spPr>
          <a:xfrm>
            <a:off x="262932" y="1873208"/>
            <a:ext cx="966663" cy="4371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venir Light" panose="020B0402020203020204" pitchFamily="34" charset="0"/>
                <a:ea typeface="+mj-ea"/>
                <a:cs typeface="Avenir Medium"/>
              </a:rPr>
              <a:t>2</a:t>
            </a:r>
            <a:endParaRPr kumimoji="0" lang="it-IT" sz="1800" b="1" i="0" u="none" strike="noStrike" kern="1200" cap="none" spc="0" normalizeH="0" baseline="0" noProof="0">
              <a:ln>
                <a:noFill/>
              </a:ln>
              <a:solidFill>
                <a:prstClr val="black"/>
              </a:solidFill>
              <a:effectLst/>
              <a:uLnTx/>
              <a:uFillTx/>
              <a:latin typeface="Avenir Light" panose="020B0402020203020204" pitchFamily="34" charset="0"/>
              <a:ea typeface="+mj-ea"/>
              <a:cs typeface="Avenir Medium"/>
            </a:endParaRPr>
          </a:p>
        </p:txBody>
      </p:sp>
      <p:sp>
        <p:nvSpPr>
          <p:cNvPr id="40" name="Rettangolo 23">
            <a:extLst>
              <a:ext uri="{FF2B5EF4-FFF2-40B4-BE49-F238E27FC236}">
                <a16:creationId xmlns:a16="http://schemas.microsoft.com/office/drawing/2014/main" id="{0ACE3893-3E0F-466E-B5A0-48F4B18DB1CA}"/>
              </a:ext>
            </a:extLst>
          </p:cNvPr>
          <p:cNvSpPr/>
          <p:nvPr/>
        </p:nvSpPr>
        <p:spPr>
          <a:xfrm rot="16200000">
            <a:off x="799195" y="2038775"/>
            <a:ext cx="283580" cy="78201"/>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CCFFCC"/>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2521FCB-02BF-460F-829C-E884ACAC2A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54E278-9A65-ED4B-9EB9-0643104C0D5A}" type="slidenum">
              <a:rPr kumimoji="0" lang="en-US" sz="1000" b="0" i="0" u="none" strike="noStrike" kern="1200" cap="none" spc="0" normalizeH="0" baseline="0" noProof="0" smtClean="0">
                <a:ln>
                  <a:noFill/>
                </a:ln>
                <a:solidFill>
                  <a:prstClr val="black"/>
                </a:solidFill>
                <a:effectLst/>
                <a:uLnTx/>
                <a:uFillTx/>
                <a:latin typeface="Avenir Light" panose="020B0402020203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solidFill>
              <a:effectLst/>
              <a:uLnTx/>
              <a:uFillTx/>
              <a:latin typeface="Avenir Light" panose="020B0402020203020204" pitchFamily="34" charset="0"/>
              <a:ea typeface="+mn-ea"/>
              <a:cs typeface="+mn-cs"/>
            </a:endParaRPr>
          </a:p>
        </p:txBody>
      </p:sp>
      <p:sp>
        <p:nvSpPr>
          <p:cNvPr id="18" name="Rettangolo 23">
            <a:extLst>
              <a:ext uri="{FF2B5EF4-FFF2-40B4-BE49-F238E27FC236}">
                <a16:creationId xmlns:a16="http://schemas.microsoft.com/office/drawing/2014/main" id="{4ED127EE-02F9-47A4-8F3E-EA47AA4C3418}"/>
              </a:ext>
            </a:extLst>
          </p:cNvPr>
          <p:cNvSpPr/>
          <p:nvPr/>
        </p:nvSpPr>
        <p:spPr>
          <a:xfrm rot="16200000">
            <a:off x="799191" y="2622275"/>
            <a:ext cx="283580" cy="78201"/>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CCFFCC"/>
              </a:solidFill>
              <a:effectLst/>
              <a:uLnTx/>
              <a:uFillTx/>
              <a:latin typeface="Calibri" panose="020F0502020204030204"/>
              <a:ea typeface="+mn-ea"/>
              <a:cs typeface="+mn-cs"/>
            </a:endParaRPr>
          </a:p>
        </p:txBody>
      </p:sp>
      <p:sp>
        <p:nvSpPr>
          <p:cNvPr id="19" name="Titolo 3">
            <a:extLst>
              <a:ext uri="{FF2B5EF4-FFF2-40B4-BE49-F238E27FC236}">
                <a16:creationId xmlns:a16="http://schemas.microsoft.com/office/drawing/2014/main" id="{BB492D3E-2479-427B-B32F-790F84029973}"/>
              </a:ext>
            </a:extLst>
          </p:cNvPr>
          <p:cNvSpPr txBox="1">
            <a:spLocks/>
          </p:cNvSpPr>
          <p:nvPr/>
        </p:nvSpPr>
        <p:spPr>
          <a:xfrm>
            <a:off x="231804" y="2442752"/>
            <a:ext cx="966663" cy="4371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GB" sz="1800" b="1" dirty="0">
                <a:solidFill>
                  <a:prstClr val="black"/>
                </a:solidFill>
                <a:latin typeface="Avenir Light" panose="020B0402020203020204" pitchFamily="34" charset="0"/>
                <a:cs typeface="Avenir Medium"/>
              </a:rPr>
              <a:t>3</a:t>
            </a:r>
            <a:endParaRPr kumimoji="0" lang="it-IT" sz="1800" b="1" i="0" u="none" strike="noStrike" kern="1200" cap="none" spc="0" normalizeH="0" baseline="0" noProof="0">
              <a:ln>
                <a:noFill/>
              </a:ln>
              <a:solidFill>
                <a:prstClr val="black"/>
              </a:solidFill>
              <a:effectLst/>
              <a:uLnTx/>
              <a:uFillTx/>
              <a:latin typeface="Avenir Light" panose="020B0402020203020204" pitchFamily="34" charset="0"/>
              <a:ea typeface="+mj-ea"/>
              <a:cs typeface="Avenir Medium"/>
            </a:endParaRPr>
          </a:p>
        </p:txBody>
      </p:sp>
      <p:sp>
        <p:nvSpPr>
          <p:cNvPr id="24" name="TextBox 23">
            <a:extLst>
              <a:ext uri="{FF2B5EF4-FFF2-40B4-BE49-F238E27FC236}">
                <a16:creationId xmlns:a16="http://schemas.microsoft.com/office/drawing/2014/main" id="{53F5D5EB-7D40-4B32-8207-C81B30D81959}"/>
              </a:ext>
            </a:extLst>
          </p:cNvPr>
          <p:cNvSpPr txBox="1"/>
          <p:nvPr/>
        </p:nvSpPr>
        <p:spPr>
          <a:xfrm>
            <a:off x="659383" y="825986"/>
            <a:ext cx="7179782" cy="369332"/>
          </a:xfrm>
          <a:prstGeom prst="rect">
            <a:avLst/>
          </a:prstGeom>
          <a:noFill/>
        </p:spPr>
        <p:txBody>
          <a:bodyPr wrap="square" rtlCol="0">
            <a:spAutoFit/>
          </a:bodyPr>
          <a:lstStyle/>
          <a:p>
            <a:pPr>
              <a:defRPr/>
            </a:pPr>
            <a:r>
              <a:rPr lang="en-GB" sz="1800" dirty="0">
                <a:solidFill>
                  <a:prstClr val="black"/>
                </a:solidFill>
                <a:latin typeface="Avenir Light" panose="020B0402020203020204" pitchFamily="34" charset="0"/>
              </a:rPr>
              <a:t>By the end of the session you will be able to:</a:t>
            </a:r>
          </a:p>
        </p:txBody>
      </p:sp>
      <p:sp>
        <p:nvSpPr>
          <p:cNvPr id="27" name="Rettangolo 23">
            <a:extLst>
              <a:ext uri="{FF2B5EF4-FFF2-40B4-BE49-F238E27FC236}">
                <a16:creationId xmlns:a16="http://schemas.microsoft.com/office/drawing/2014/main" id="{7283650C-4641-4B2C-B55C-50A3CF227C41}"/>
              </a:ext>
            </a:extLst>
          </p:cNvPr>
          <p:cNvSpPr/>
          <p:nvPr/>
        </p:nvSpPr>
        <p:spPr>
          <a:xfrm rot="16200000">
            <a:off x="773022" y="3130819"/>
            <a:ext cx="283580" cy="78201"/>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CCFFCC"/>
              </a:solidFill>
              <a:effectLst/>
              <a:uLnTx/>
              <a:uFillTx/>
              <a:latin typeface="Calibri" panose="020F0502020204030204"/>
              <a:ea typeface="+mn-ea"/>
              <a:cs typeface="+mn-cs"/>
            </a:endParaRPr>
          </a:p>
        </p:txBody>
      </p:sp>
      <p:sp>
        <p:nvSpPr>
          <p:cNvPr id="28" name="Titolo 3">
            <a:extLst>
              <a:ext uri="{FF2B5EF4-FFF2-40B4-BE49-F238E27FC236}">
                <a16:creationId xmlns:a16="http://schemas.microsoft.com/office/drawing/2014/main" id="{CDF0B1CF-1B9C-4E06-A4C8-4FC76FBCC005}"/>
              </a:ext>
            </a:extLst>
          </p:cNvPr>
          <p:cNvSpPr txBox="1">
            <a:spLocks/>
          </p:cNvSpPr>
          <p:nvPr/>
        </p:nvSpPr>
        <p:spPr>
          <a:xfrm>
            <a:off x="231804" y="2951340"/>
            <a:ext cx="966663" cy="4371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venir Light" panose="020B0402020203020204" pitchFamily="34" charset="0"/>
                <a:ea typeface="+mj-ea"/>
                <a:cs typeface="Avenir Medium"/>
              </a:rPr>
              <a:t>4</a:t>
            </a:r>
            <a:endParaRPr kumimoji="0" lang="it-IT" sz="1800" b="1" i="0" u="none" strike="noStrike" kern="1200" cap="none" spc="0" normalizeH="0" baseline="0" noProof="0">
              <a:ln>
                <a:noFill/>
              </a:ln>
              <a:solidFill>
                <a:prstClr val="black"/>
              </a:solidFill>
              <a:effectLst/>
              <a:uLnTx/>
              <a:uFillTx/>
              <a:latin typeface="Avenir Light" panose="020B0402020203020204" pitchFamily="34" charset="0"/>
              <a:ea typeface="+mj-ea"/>
              <a:cs typeface="Avenir Medium"/>
            </a:endParaRPr>
          </a:p>
        </p:txBody>
      </p:sp>
      <p:sp>
        <p:nvSpPr>
          <p:cNvPr id="2" name="TextBox 1">
            <a:extLst>
              <a:ext uri="{FF2B5EF4-FFF2-40B4-BE49-F238E27FC236}">
                <a16:creationId xmlns:a16="http://schemas.microsoft.com/office/drawing/2014/main" id="{3C61EB16-081E-4888-91A1-79FCDAF08D72}"/>
              </a:ext>
            </a:extLst>
          </p:cNvPr>
          <p:cNvSpPr txBox="1"/>
          <p:nvPr/>
        </p:nvSpPr>
        <p:spPr>
          <a:xfrm>
            <a:off x="1129868" y="1402164"/>
            <a:ext cx="7530353" cy="615553"/>
          </a:xfrm>
          <a:prstGeom prst="rect">
            <a:avLst/>
          </a:prstGeom>
          <a:noFill/>
        </p:spPr>
        <p:txBody>
          <a:bodyPr wrap="square" rtlCol="0">
            <a:spAutoFit/>
          </a:bodyPr>
          <a:lstStyle/>
          <a:p>
            <a:r>
              <a:rPr lang="en-GB" sz="1600" dirty="0">
                <a:solidFill>
                  <a:prstClr val="black"/>
                </a:solidFill>
                <a:latin typeface="Avenir Light" panose="020B0402020203020204" pitchFamily="34" charset="0"/>
              </a:rPr>
              <a:t>Use diagrams to explain ideas &amp; convey information quickly and with impact</a:t>
            </a:r>
          </a:p>
          <a:p>
            <a:endParaRPr lang="en-GB" dirty="0"/>
          </a:p>
        </p:txBody>
      </p:sp>
      <p:sp>
        <p:nvSpPr>
          <p:cNvPr id="26" name="TextBox 25">
            <a:extLst>
              <a:ext uri="{FF2B5EF4-FFF2-40B4-BE49-F238E27FC236}">
                <a16:creationId xmlns:a16="http://schemas.microsoft.com/office/drawing/2014/main" id="{4E704C2D-42D3-4F57-9BA2-966092FE5CAD}"/>
              </a:ext>
            </a:extLst>
          </p:cNvPr>
          <p:cNvSpPr txBox="1"/>
          <p:nvPr/>
        </p:nvSpPr>
        <p:spPr>
          <a:xfrm>
            <a:off x="1160679" y="1845669"/>
            <a:ext cx="7530353" cy="998863"/>
          </a:xfrm>
          <a:prstGeom prst="rect">
            <a:avLst/>
          </a:prstGeom>
          <a:noFill/>
        </p:spPr>
        <p:txBody>
          <a:bodyPr wrap="square" rtlCol="0">
            <a:spAutoFit/>
          </a:bodyPr>
          <a:lstStyle/>
          <a:p>
            <a:pPr lvl="0">
              <a:lnSpc>
                <a:spcPct val="107000"/>
              </a:lnSpc>
              <a:spcAft>
                <a:spcPts val="800"/>
              </a:spcAft>
            </a:pPr>
            <a:r>
              <a:rPr lang="en-GB" sz="1600" dirty="0">
                <a:solidFill>
                  <a:prstClr val="black"/>
                </a:solidFill>
                <a:latin typeface="Avenir Light" panose="020B0402020203020204" pitchFamily="34" charset="0"/>
              </a:rPr>
              <a:t>Use precise &amp; accurate scientific terminology to ensure explanation of ideas is understandable</a:t>
            </a:r>
          </a:p>
          <a:p>
            <a:endParaRPr lang="en-GB" dirty="0"/>
          </a:p>
        </p:txBody>
      </p:sp>
      <p:sp>
        <p:nvSpPr>
          <p:cNvPr id="29" name="TextBox 28">
            <a:extLst>
              <a:ext uri="{FF2B5EF4-FFF2-40B4-BE49-F238E27FC236}">
                <a16:creationId xmlns:a16="http://schemas.microsoft.com/office/drawing/2014/main" id="{F4D260F7-AD19-490B-8D84-C2C28B0B69CE}"/>
              </a:ext>
            </a:extLst>
          </p:cNvPr>
          <p:cNvSpPr txBox="1"/>
          <p:nvPr/>
        </p:nvSpPr>
        <p:spPr>
          <a:xfrm>
            <a:off x="1129867" y="2519585"/>
            <a:ext cx="7530353" cy="735394"/>
          </a:xfrm>
          <a:prstGeom prst="rect">
            <a:avLst/>
          </a:prstGeom>
          <a:noFill/>
        </p:spPr>
        <p:txBody>
          <a:bodyPr wrap="square" rtlCol="0">
            <a:spAutoFit/>
          </a:bodyPr>
          <a:lstStyle/>
          <a:p>
            <a:pPr lvl="0">
              <a:lnSpc>
                <a:spcPct val="107000"/>
              </a:lnSpc>
              <a:spcAft>
                <a:spcPts val="800"/>
              </a:spcAft>
            </a:pPr>
            <a:r>
              <a:rPr lang="en-GB" sz="1600" dirty="0">
                <a:solidFill>
                  <a:prstClr val="black"/>
                </a:solidFill>
                <a:latin typeface="Avenir Light" panose="020B0402020203020204" pitchFamily="34" charset="0"/>
              </a:rPr>
              <a:t>Apply scientific methodology by using key headings in a scientific poster</a:t>
            </a:r>
          </a:p>
          <a:p>
            <a:endParaRPr lang="en-GB" dirty="0"/>
          </a:p>
        </p:txBody>
      </p:sp>
      <p:sp>
        <p:nvSpPr>
          <p:cNvPr id="30" name="TextBox 29">
            <a:extLst>
              <a:ext uri="{FF2B5EF4-FFF2-40B4-BE49-F238E27FC236}">
                <a16:creationId xmlns:a16="http://schemas.microsoft.com/office/drawing/2014/main" id="{4837E3F4-EAA7-4EF3-8CBC-0B8F4B09F5F7}"/>
              </a:ext>
            </a:extLst>
          </p:cNvPr>
          <p:cNvSpPr txBox="1"/>
          <p:nvPr/>
        </p:nvSpPr>
        <p:spPr>
          <a:xfrm>
            <a:off x="1129867" y="2978703"/>
            <a:ext cx="7530353" cy="998863"/>
          </a:xfrm>
          <a:prstGeom prst="rect">
            <a:avLst/>
          </a:prstGeom>
          <a:noFill/>
        </p:spPr>
        <p:txBody>
          <a:bodyPr wrap="square" rtlCol="0">
            <a:spAutoFit/>
          </a:bodyPr>
          <a:lstStyle/>
          <a:p>
            <a:pPr lvl="0">
              <a:lnSpc>
                <a:spcPct val="107000"/>
              </a:lnSpc>
              <a:spcAft>
                <a:spcPts val="800"/>
              </a:spcAft>
            </a:pPr>
            <a:r>
              <a:rPr lang="en-GB" sz="1600" dirty="0">
                <a:solidFill>
                  <a:prstClr val="black"/>
                </a:solidFill>
                <a:latin typeface="Avenir Light" panose="020B0402020203020204" pitchFamily="34" charset="0"/>
              </a:rPr>
              <a:t>Analyse and select key concepts required when summarising information to include in a scientific poster.</a:t>
            </a:r>
          </a:p>
          <a:p>
            <a:endParaRPr lang="en-GB" dirty="0"/>
          </a:p>
        </p:txBody>
      </p:sp>
    </p:spTree>
    <p:extLst>
      <p:ext uri="{BB962C8B-B14F-4D97-AF65-F5344CB8AC3E}">
        <p14:creationId xmlns:p14="http://schemas.microsoft.com/office/powerpoint/2010/main" val="380829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26"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9" y="0"/>
            <a:ext cx="6303013" cy="3425183"/>
          </a:xfrm>
          <a:prstGeom prst="rect">
            <a:avLst/>
          </a:prstGeom>
        </p:spPr>
      </p:pic>
      <p:sp>
        <p:nvSpPr>
          <p:cNvPr id="12" name="Rettangolo 11"/>
          <p:cNvSpPr/>
          <p:nvPr/>
        </p:nvSpPr>
        <p:spPr>
          <a:xfrm>
            <a:off x="3219146" y="0"/>
            <a:ext cx="592326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 name="Immagine 9" descr="Logo Causeway.jpg">
            <a:extLst>
              <a:ext uri="{FF2B5EF4-FFF2-40B4-BE49-F238E27FC236}">
                <a16:creationId xmlns:a16="http://schemas.microsoft.com/office/drawing/2014/main" id="{2D7B5C5D-6AE2-4287-8F8E-F4CBA3595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2937" y="120191"/>
            <a:ext cx="1443567" cy="769848"/>
          </a:xfrm>
          <a:prstGeom prst="rect">
            <a:avLst/>
          </a:prstGeom>
        </p:spPr>
      </p:pic>
      <p:sp>
        <p:nvSpPr>
          <p:cNvPr id="3" name="TextBox 2">
            <a:extLst>
              <a:ext uri="{FF2B5EF4-FFF2-40B4-BE49-F238E27FC236}">
                <a16:creationId xmlns:a16="http://schemas.microsoft.com/office/drawing/2014/main" id="{A251B451-6A48-4160-9713-D71300F178BC}"/>
              </a:ext>
            </a:extLst>
          </p:cNvPr>
          <p:cNvSpPr txBox="1"/>
          <p:nvPr/>
        </p:nvSpPr>
        <p:spPr>
          <a:xfrm>
            <a:off x="3365804" y="3243973"/>
            <a:ext cx="5600700" cy="1600438"/>
          </a:xfrm>
          <a:prstGeom prst="rect">
            <a:avLst/>
          </a:prstGeom>
          <a:noFill/>
        </p:spPr>
        <p:txBody>
          <a:bodyPr wrap="square" rtlCol="0">
            <a:spAutoFit/>
          </a:bodyPr>
          <a:lstStyle/>
          <a:p>
            <a:r>
              <a:rPr lang="en-GB" sz="8000" b="1">
                <a:solidFill>
                  <a:srgbClr val="7CDF45"/>
                </a:solidFill>
                <a:latin typeface="Avenir Medium"/>
                <a:ea typeface="+mj-ea"/>
              </a:rPr>
              <a:t>PAUSE HERE</a:t>
            </a:r>
          </a:p>
          <a:p>
            <a:endParaRPr lang="en-GB"/>
          </a:p>
        </p:txBody>
      </p:sp>
      <p:sp>
        <p:nvSpPr>
          <p:cNvPr id="6" name="Rettangolo 11">
            <a:extLst>
              <a:ext uri="{FF2B5EF4-FFF2-40B4-BE49-F238E27FC236}">
                <a16:creationId xmlns:a16="http://schemas.microsoft.com/office/drawing/2014/main" id="{7A3FB516-BB0E-4A7D-967C-5E6B3A084698}"/>
              </a:ext>
            </a:extLst>
          </p:cNvPr>
          <p:cNvSpPr/>
          <p:nvPr/>
        </p:nvSpPr>
        <p:spPr>
          <a:xfrm>
            <a:off x="-320" y="3430805"/>
            <a:ext cx="3219304" cy="17090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ttangolo 3"/>
          <p:cNvSpPr/>
          <p:nvPr/>
        </p:nvSpPr>
        <p:spPr>
          <a:xfrm>
            <a:off x="1267028" y="890039"/>
            <a:ext cx="1952118" cy="4264315"/>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1267548" y="0"/>
            <a:ext cx="1952118" cy="1335058"/>
          </a:xfrm>
          <a:prstGeom prst="rect">
            <a:avLst/>
          </a:prstGeom>
          <a:solidFill>
            <a:srgbClr val="0A5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1" y="4726248"/>
            <a:ext cx="1267548" cy="428106"/>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A5080"/>
              </a:solidFill>
            </a:endParaRPr>
          </a:p>
        </p:txBody>
      </p:sp>
    </p:spTree>
    <p:extLst>
      <p:ext uri="{BB962C8B-B14F-4D97-AF65-F5344CB8AC3E}">
        <p14:creationId xmlns:p14="http://schemas.microsoft.com/office/powerpoint/2010/main" val="279400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5171-D683-49D6-BF49-939240A40B91}"/>
              </a:ext>
            </a:extLst>
          </p:cNvPr>
          <p:cNvSpPr>
            <a:spLocks noGrp="1"/>
          </p:cNvSpPr>
          <p:nvPr>
            <p:ph type="title"/>
          </p:nvPr>
        </p:nvSpPr>
        <p:spPr/>
        <p:txBody>
          <a:bodyPr/>
          <a:lstStyle/>
          <a:p>
            <a:r>
              <a:rPr lang="en-GB" dirty="0"/>
              <a:t>Glossary of Key Terms</a:t>
            </a:r>
          </a:p>
        </p:txBody>
      </p:sp>
      <p:sp>
        <p:nvSpPr>
          <p:cNvPr id="3" name="Content Placeholder 2">
            <a:extLst>
              <a:ext uri="{FF2B5EF4-FFF2-40B4-BE49-F238E27FC236}">
                <a16:creationId xmlns:a16="http://schemas.microsoft.com/office/drawing/2014/main" id="{7165D63F-4D62-4537-92C2-DAD34EE99C0C}"/>
              </a:ext>
            </a:extLst>
          </p:cNvPr>
          <p:cNvSpPr>
            <a:spLocks noGrp="1"/>
          </p:cNvSpPr>
          <p:nvPr>
            <p:ph idx="1"/>
          </p:nvPr>
        </p:nvSpPr>
        <p:spPr>
          <a:solidFill>
            <a:srgbClr val="61E5A5"/>
          </a:solidFill>
        </p:spPr>
        <p:txBody>
          <a:bodyPr/>
          <a:lstStyle/>
          <a:p>
            <a:pPr marL="0" indent="0">
              <a:buNone/>
            </a:pPr>
            <a:r>
              <a:rPr lang="en-GB" sz="1800" dirty="0">
                <a:latin typeface="+mn-lt"/>
                <a:ea typeface="DengXian" panose="02010600030101010101" pitchFamily="2" charset="-122"/>
                <a:cs typeface="Times New Roman" panose="02020603050405020304" pitchFamily="18" charset="0"/>
              </a:rPr>
              <a:t>A really important skill at A Level, when studying STEM subjects, is to be able to use key vocabulary correctly.</a:t>
            </a:r>
          </a:p>
          <a:p>
            <a:pPr marL="0" indent="0">
              <a:buNone/>
            </a:pPr>
            <a:endParaRPr lang="en-GB" sz="1800" dirty="0">
              <a:effectLst/>
              <a:latin typeface="+mn-lt"/>
              <a:ea typeface="DengXian" panose="02010600030101010101" pitchFamily="2" charset="-122"/>
              <a:cs typeface="Times New Roman" panose="02020603050405020304" pitchFamily="18" charset="0"/>
            </a:endParaRPr>
          </a:p>
          <a:p>
            <a:pPr marL="0" indent="0">
              <a:buNone/>
            </a:pPr>
            <a:r>
              <a:rPr lang="en-GB" sz="1800" dirty="0">
                <a:latin typeface="Arial Black" panose="020B0A04020102020204" pitchFamily="34" charset="0"/>
                <a:ea typeface="DengXian" panose="02010600030101010101" pitchFamily="2" charset="-122"/>
                <a:cs typeface="Times New Roman" panose="02020603050405020304" pitchFamily="18" charset="0"/>
              </a:rPr>
              <a:t>Task:</a:t>
            </a:r>
          </a:p>
          <a:p>
            <a:pPr marL="342900" indent="-342900">
              <a:buFont typeface="+mj-lt"/>
              <a:buAutoNum type="arabicPeriod"/>
            </a:pPr>
            <a:r>
              <a:rPr lang="en-GB" sz="1800" dirty="0">
                <a:latin typeface="+mn-lt"/>
                <a:ea typeface="DengXian" panose="02010600030101010101" pitchFamily="2" charset="-122"/>
                <a:cs typeface="Times New Roman" panose="02020603050405020304" pitchFamily="18" charset="0"/>
              </a:rPr>
              <a:t>Re-read your chosen article.</a:t>
            </a:r>
          </a:p>
          <a:p>
            <a:pPr marL="342900" indent="-342900">
              <a:buFont typeface="+mj-lt"/>
              <a:buAutoNum type="arabicPeriod"/>
            </a:pPr>
            <a:r>
              <a:rPr lang="en-GB" sz="1800" dirty="0">
                <a:latin typeface="+mn-lt"/>
                <a:ea typeface="DengXian" panose="02010600030101010101" pitchFamily="2" charset="-122"/>
                <a:cs typeface="Times New Roman" panose="02020603050405020304" pitchFamily="18" charset="0"/>
              </a:rPr>
              <a:t>Select any scientific vocabulary to c</a:t>
            </a:r>
            <a:r>
              <a:rPr lang="en-GB" sz="1800" dirty="0">
                <a:effectLst/>
                <a:latin typeface="+mn-lt"/>
                <a:ea typeface="DengXian" panose="02010600030101010101" pitchFamily="2" charset="-122"/>
                <a:cs typeface="Times New Roman" panose="02020603050405020304" pitchFamily="18" charset="0"/>
              </a:rPr>
              <a:t>reate a glossary (alphabetical list of vocabulary) of the key terms from your selected topic/article.</a:t>
            </a:r>
          </a:p>
          <a:p>
            <a:pPr marL="342900" indent="-342900">
              <a:buFont typeface="+mj-lt"/>
              <a:buAutoNum type="arabicPeriod"/>
            </a:pPr>
            <a:r>
              <a:rPr lang="en-GB" sz="1800" dirty="0">
                <a:latin typeface="+mn-lt"/>
                <a:ea typeface="DengXian" panose="02010600030101010101" pitchFamily="2" charset="-122"/>
                <a:cs typeface="Times New Roman" panose="02020603050405020304" pitchFamily="18" charset="0"/>
              </a:rPr>
              <a:t>You can do this on page 6 of your booklet</a:t>
            </a:r>
            <a:endParaRPr lang="en-GB" dirty="0">
              <a:latin typeface="+mn-lt"/>
            </a:endParaRPr>
          </a:p>
        </p:txBody>
      </p:sp>
    </p:spTree>
    <p:extLst>
      <p:ext uri="{BB962C8B-B14F-4D97-AF65-F5344CB8AC3E}">
        <p14:creationId xmlns:p14="http://schemas.microsoft.com/office/powerpoint/2010/main" val="728205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timeline&#10;&#10;Description automatically generated">
            <a:extLst>
              <a:ext uri="{FF2B5EF4-FFF2-40B4-BE49-F238E27FC236}">
                <a16:creationId xmlns:a16="http://schemas.microsoft.com/office/drawing/2014/main" id="{439168DC-BA5B-43A0-A11F-56851CB3D4CE}"/>
              </a:ext>
            </a:extLst>
          </p:cNvPr>
          <p:cNvPicPr>
            <a:picLocks noGrp="1" noChangeAspect="1"/>
          </p:cNvPicPr>
          <p:nvPr>
            <p:ph sz="half" idx="1"/>
          </p:nvPr>
        </p:nvPicPr>
        <p:blipFill>
          <a:blip r:embed="rId3"/>
          <a:stretch>
            <a:fillRect/>
          </a:stretch>
        </p:blipFill>
        <p:spPr>
          <a:xfrm>
            <a:off x="628650" y="1288974"/>
            <a:ext cx="4788960" cy="2880918"/>
          </a:xfrm>
          <a:noFill/>
        </p:spPr>
      </p:pic>
      <p:sp>
        <p:nvSpPr>
          <p:cNvPr id="10" name="Content Placeholder 2">
            <a:extLst>
              <a:ext uri="{FF2B5EF4-FFF2-40B4-BE49-F238E27FC236}">
                <a16:creationId xmlns:a16="http://schemas.microsoft.com/office/drawing/2014/main" id="{2251BBE7-1D0E-4D12-AC12-18E2EAADE21A}"/>
              </a:ext>
            </a:extLst>
          </p:cNvPr>
          <p:cNvSpPr>
            <a:spLocks noGrp="1"/>
          </p:cNvSpPr>
          <p:nvPr>
            <p:ph sz="half" idx="2"/>
          </p:nvPr>
        </p:nvSpPr>
        <p:spPr>
          <a:xfrm>
            <a:off x="5706738" y="744512"/>
            <a:ext cx="2929798" cy="3606477"/>
          </a:xfrm>
          <a:solidFill>
            <a:srgbClr val="61E5A5"/>
          </a:solidFill>
        </p:spPr>
        <p:txBody>
          <a:bodyPr>
            <a:noAutofit/>
          </a:bodyPr>
          <a:lstStyle/>
          <a:p>
            <a:pPr marL="0" indent="0">
              <a:buNone/>
            </a:pPr>
            <a:r>
              <a:rPr lang="en-US" sz="1600" u="sng">
                <a:latin typeface="+mn-lt"/>
              </a:rPr>
              <a:t>Glossary</a:t>
            </a:r>
          </a:p>
          <a:p>
            <a:pPr marL="0" indent="0">
              <a:buNone/>
            </a:pPr>
            <a:r>
              <a:rPr lang="en-US" sz="1000">
                <a:latin typeface="Avenir Black" panose="020B0803020203020204" pitchFamily="34" charset="0"/>
              </a:rPr>
              <a:t>Fluorescent</a:t>
            </a:r>
            <a:r>
              <a:rPr lang="en-US" sz="1000">
                <a:latin typeface="+mn-lt"/>
              </a:rPr>
              <a:t>: </a:t>
            </a:r>
            <a:r>
              <a:rPr lang="en-GB" sz="1000" b="0" i="0">
                <a:solidFill>
                  <a:srgbClr val="303336"/>
                </a:solidFill>
                <a:effectLst/>
                <a:latin typeface="+mn-lt"/>
              </a:rPr>
              <a:t>bright and glowing as a result of fluorescence. A fluorescent surface, substance, or colour has a very bright appearance when light is directed onto it, as if it is actually shining itself.</a:t>
            </a:r>
            <a:endParaRPr lang="en-US" sz="1000">
              <a:latin typeface="+mn-lt"/>
            </a:endParaRPr>
          </a:p>
          <a:p>
            <a:pPr marL="0" indent="0">
              <a:buNone/>
            </a:pPr>
            <a:r>
              <a:rPr lang="en-US" sz="1000">
                <a:latin typeface="Avenir Black" panose="020B0803020203020204" pitchFamily="34" charset="0"/>
              </a:rPr>
              <a:t>Fluorescence microscope: </a:t>
            </a:r>
            <a:r>
              <a:rPr lang="en-GB" sz="1000">
                <a:solidFill>
                  <a:srgbClr val="303336"/>
                </a:solidFill>
                <a:latin typeface="+mn-lt"/>
              </a:rPr>
              <a:t>an optical microscope that uses fluorescence to study the properties of organic or inorganic substances.</a:t>
            </a:r>
            <a:endParaRPr lang="en-US" sz="1000">
              <a:solidFill>
                <a:srgbClr val="303336"/>
              </a:solidFill>
              <a:latin typeface="+mn-lt"/>
            </a:endParaRPr>
          </a:p>
          <a:p>
            <a:pPr marL="0" indent="0">
              <a:buNone/>
            </a:pPr>
            <a:r>
              <a:rPr lang="en-US" sz="1000">
                <a:latin typeface="Avenir Black" panose="020B0803020203020204" pitchFamily="34" charset="0"/>
              </a:rPr>
              <a:t>Gene: </a:t>
            </a:r>
            <a:r>
              <a:rPr lang="en-GB" sz="1000">
                <a:solidFill>
                  <a:srgbClr val="303336"/>
                </a:solidFill>
                <a:latin typeface="+mn-lt"/>
              </a:rPr>
              <a:t>a segment of a DNA molecule that codes for a single polypeptide or protein.</a:t>
            </a:r>
            <a:endParaRPr lang="en-US" sz="1000">
              <a:solidFill>
                <a:srgbClr val="303336"/>
              </a:solidFill>
              <a:latin typeface="+mn-lt"/>
            </a:endParaRPr>
          </a:p>
          <a:p>
            <a:pPr marL="0" indent="0">
              <a:buNone/>
            </a:pPr>
            <a:r>
              <a:rPr lang="en-US" sz="1000">
                <a:latin typeface="Avenir Black" panose="020B0803020203020204" pitchFamily="34" charset="0"/>
              </a:rPr>
              <a:t>Genome: </a:t>
            </a:r>
            <a:r>
              <a:rPr lang="en-GB" sz="1000">
                <a:solidFill>
                  <a:srgbClr val="303336"/>
                </a:solidFill>
                <a:latin typeface="+mn-lt"/>
              </a:rPr>
              <a:t>the complete set of genes or genetic material present in a cell or organism.</a:t>
            </a:r>
            <a:endParaRPr lang="en-US" sz="1000">
              <a:solidFill>
                <a:srgbClr val="303336"/>
              </a:solidFill>
              <a:latin typeface="+mn-lt"/>
            </a:endParaRPr>
          </a:p>
          <a:p>
            <a:pPr marL="0" indent="0">
              <a:buNone/>
            </a:pPr>
            <a:r>
              <a:rPr lang="en-US" sz="1000">
                <a:latin typeface="Avenir Black" panose="020B0803020203020204" pitchFamily="34" charset="0"/>
              </a:rPr>
              <a:t>Illuminate</a:t>
            </a:r>
            <a:r>
              <a:rPr lang="en-US" sz="1000">
                <a:latin typeface="+mn-lt"/>
              </a:rPr>
              <a:t>: </a:t>
            </a:r>
            <a:r>
              <a:rPr lang="en-GB" sz="1000">
                <a:solidFill>
                  <a:srgbClr val="303336"/>
                </a:solidFill>
                <a:latin typeface="+mn-lt"/>
              </a:rPr>
              <a:t>to supply (something) with light : to shine light on (something)</a:t>
            </a:r>
            <a:endParaRPr lang="en-US" sz="1000">
              <a:solidFill>
                <a:srgbClr val="303336"/>
              </a:solidFill>
              <a:latin typeface="+mn-lt"/>
            </a:endParaRPr>
          </a:p>
          <a:p>
            <a:pPr marL="0" indent="0">
              <a:buNone/>
            </a:pPr>
            <a:r>
              <a:rPr lang="en-US" sz="1000">
                <a:latin typeface="Avenir Black" panose="020B0803020203020204" pitchFamily="34" charset="0"/>
              </a:rPr>
              <a:t>Species: </a:t>
            </a:r>
            <a:r>
              <a:rPr lang="en-GB" sz="1000">
                <a:solidFill>
                  <a:srgbClr val="303336"/>
                </a:solidFill>
                <a:latin typeface="+mn-lt"/>
              </a:rPr>
              <a:t>a group of living organisms consisting of similar individuals capable of exchanging genes or interbreeding.</a:t>
            </a:r>
            <a:endParaRPr lang="en-US" sz="1000">
              <a:solidFill>
                <a:srgbClr val="303336"/>
              </a:solidFill>
              <a:latin typeface="+mn-lt"/>
            </a:endParaRPr>
          </a:p>
        </p:txBody>
      </p:sp>
      <p:sp>
        <p:nvSpPr>
          <p:cNvPr id="2" name="Title 1">
            <a:extLst>
              <a:ext uri="{FF2B5EF4-FFF2-40B4-BE49-F238E27FC236}">
                <a16:creationId xmlns:a16="http://schemas.microsoft.com/office/drawing/2014/main" id="{E3A5E105-0926-4108-A35E-87F072045CCA}"/>
              </a:ext>
            </a:extLst>
          </p:cNvPr>
          <p:cNvSpPr>
            <a:spLocks noGrp="1"/>
          </p:cNvSpPr>
          <p:nvPr>
            <p:ph type="title"/>
          </p:nvPr>
        </p:nvSpPr>
        <p:spPr>
          <a:xfrm>
            <a:off x="628650" y="336215"/>
            <a:ext cx="7886700" cy="816595"/>
          </a:xfrm>
        </p:spPr>
        <p:txBody>
          <a:bodyPr anchor="ctr">
            <a:normAutofit/>
          </a:bodyPr>
          <a:lstStyle/>
          <a:p>
            <a:r>
              <a:rPr lang="en-GB"/>
              <a:t>Glossary of Key Terms</a:t>
            </a:r>
          </a:p>
        </p:txBody>
      </p:sp>
      <p:sp>
        <p:nvSpPr>
          <p:cNvPr id="3" name="Oval 2">
            <a:extLst>
              <a:ext uri="{FF2B5EF4-FFF2-40B4-BE49-F238E27FC236}">
                <a16:creationId xmlns:a16="http://schemas.microsoft.com/office/drawing/2014/main" id="{E3292A5E-465F-44F1-B3F0-DCEB144E6305}"/>
              </a:ext>
            </a:extLst>
          </p:cNvPr>
          <p:cNvSpPr/>
          <p:nvPr/>
        </p:nvSpPr>
        <p:spPr>
          <a:xfrm>
            <a:off x="2019278" y="2932044"/>
            <a:ext cx="1003852" cy="149088"/>
          </a:xfrm>
          <a:prstGeom prst="ellipse">
            <a:avLst/>
          </a:prstGeom>
          <a:noFill/>
          <a:ln w="28575">
            <a:solidFill>
              <a:srgbClr val="61E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252534D2-D935-41AE-A64F-C3ADFBF779AE}"/>
              </a:ext>
            </a:extLst>
          </p:cNvPr>
          <p:cNvSpPr/>
          <p:nvPr/>
        </p:nvSpPr>
        <p:spPr>
          <a:xfrm>
            <a:off x="4007931" y="3061256"/>
            <a:ext cx="1361214" cy="238538"/>
          </a:xfrm>
          <a:prstGeom prst="ellipse">
            <a:avLst/>
          </a:prstGeom>
          <a:noFill/>
          <a:ln w="28575">
            <a:solidFill>
              <a:srgbClr val="61E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901ED10-FF05-4522-8D0F-80E781FAE71B}"/>
              </a:ext>
            </a:extLst>
          </p:cNvPr>
          <p:cNvSpPr/>
          <p:nvPr/>
        </p:nvSpPr>
        <p:spPr>
          <a:xfrm>
            <a:off x="1831519" y="3218011"/>
            <a:ext cx="752655" cy="238538"/>
          </a:xfrm>
          <a:prstGeom prst="ellipse">
            <a:avLst/>
          </a:prstGeom>
          <a:noFill/>
          <a:ln w="28575">
            <a:solidFill>
              <a:srgbClr val="61E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EF2C0DFC-A597-4E38-A4ED-9005AB6407EE}"/>
              </a:ext>
            </a:extLst>
          </p:cNvPr>
          <p:cNvSpPr/>
          <p:nvPr/>
        </p:nvSpPr>
        <p:spPr>
          <a:xfrm>
            <a:off x="2176500" y="3693951"/>
            <a:ext cx="752655" cy="238538"/>
          </a:xfrm>
          <a:prstGeom prst="ellipse">
            <a:avLst/>
          </a:prstGeom>
          <a:noFill/>
          <a:ln w="28575">
            <a:solidFill>
              <a:srgbClr val="61E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0980F7B1-3751-461F-9443-D5ED6F6B753D}"/>
              </a:ext>
            </a:extLst>
          </p:cNvPr>
          <p:cNvSpPr/>
          <p:nvPr/>
        </p:nvSpPr>
        <p:spPr>
          <a:xfrm>
            <a:off x="4205611" y="2887319"/>
            <a:ext cx="1221938" cy="238538"/>
          </a:xfrm>
          <a:prstGeom prst="ellipse">
            <a:avLst/>
          </a:prstGeom>
          <a:noFill/>
          <a:ln w="28575">
            <a:solidFill>
              <a:srgbClr val="61E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249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9" y="0"/>
            <a:ext cx="6303013" cy="3425183"/>
          </a:xfrm>
          <a:prstGeom prst="rect">
            <a:avLst/>
          </a:prstGeom>
        </p:spPr>
      </p:pic>
      <p:sp>
        <p:nvSpPr>
          <p:cNvPr id="12" name="Rettangolo 11"/>
          <p:cNvSpPr/>
          <p:nvPr/>
        </p:nvSpPr>
        <p:spPr>
          <a:xfrm>
            <a:off x="3219146" y="0"/>
            <a:ext cx="592326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 name="Immagine 9" descr="Logo Causeway.jpg">
            <a:extLst>
              <a:ext uri="{FF2B5EF4-FFF2-40B4-BE49-F238E27FC236}">
                <a16:creationId xmlns:a16="http://schemas.microsoft.com/office/drawing/2014/main" id="{2D7B5C5D-6AE2-4287-8F8E-F4CBA3595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2937" y="120191"/>
            <a:ext cx="1443567" cy="769848"/>
          </a:xfrm>
          <a:prstGeom prst="rect">
            <a:avLst/>
          </a:prstGeom>
        </p:spPr>
      </p:pic>
      <p:sp>
        <p:nvSpPr>
          <p:cNvPr id="3" name="TextBox 2">
            <a:extLst>
              <a:ext uri="{FF2B5EF4-FFF2-40B4-BE49-F238E27FC236}">
                <a16:creationId xmlns:a16="http://schemas.microsoft.com/office/drawing/2014/main" id="{A251B451-6A48-4160-9713-D71300F178BC}"/>
              </a:ext>
            </a:extLst>
          </p:cNvPr>
          <p:cNvSpPr txBox="1"/>
          <p:nvPr/>
        </p:nvSpPr>
        <p:spPr>
          <a:xfrm>
            <a:off x="3365804" y="3243973"/>
            <a:ext cx="5600700" cy="1600438"/>
          </a:xfrm>
          <a:prstGeom prst="rect">
            <a:avLst/>
          </a:prstGeom>
          <a:noFill/>
        </p:spPr>
        <p:txBody>
          <a:bodyPr wrap="square" rtlCol="0">
            <a:spAutoFit/>
          </a:bodyPr>
          <a:lstStyle/>
          <a:p>
            <a:r>
              <a:rPr lang="en-GB" sz="8000" b="1">
                <a:solidFill>
                  <a:srgbClr val="7CDF45"/>
                </a:solidFill>
                <a:latin typeface="Avenir Medium"/>
                <a:ea typeface="+mj-ea"/>
              </a:rPr>
              <a:t>PAUSE HERE</a:t>
            </a:r>
          </a:p>
          <a:p>
            <a:endParaRPr lang="en-GB"/>
          </a:p>
        </p:txBody>
      </p:sp>
      <p:sp>
        <p:nvSpPr>
          <p:cNvPr id="6" name="Rettangolo 11">
            <a:extLst>
              <a:ext uri="{FF2B5EF4-FFF2-40B4-BE49-F238E27FC236}">
                <a16:creationId xmlns:a16="http://schemas.microsoft.com/office/drawing/2014/main" id="{1D1125B5-ADDD-43B1-A0C1-9C0E62A0C383}"/>
              </a:ext>
            </a:extLst>
          </p:cNvPr>
          <p:cNvSpPr/>
          <p:nvPr/>
        </p:nvSpPr>
        <p:spPr>
          <a:xfrm>
            <a:off x="-320" y="3430805"/>
            <a:ext cx="3219304" cy="17090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ttangolo 3"/>
          <p:cNvSpPr/>
          <p:nvPr/>
        </p:nvSpPr>
        <p:spPr>
          <a:xfrm>
            <a:off x="1267028" y="890039"/>
            <a:ext cx="1952118" cy="4264315"/>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1267548" y="0"/>
            <a:ext cx="1952118" cy="1335058"/>
          </a:xfrm>
          <a:prstGeom prst="rect">
            <a:avLst/>
          </a:prstGeom>
          <a:solidFill>
            <a:srgbClr val="0A5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1" y="4726248"/>
            <a:ext cx="1267548" cy="428106"/>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A5080"/>
              </a:solidFill>
            </a:endParaRPr>
          </a:p>
        </p:txBody>
      </p:sp>
    </p:spTree>
    <p:extLst>
      <p:ext uri="{BB962C8B-B14F-4D97-AF65-F5344CB8AC3E}">
        <p14:creationId xmlns:p14="http://schemas.microsoft.com/office/powerpoint/2010/main" val="217719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9" y="0"/>
            <a:ext cx="6303013" cy="3425183"/>
          </a:xfrm>
          <a:prstGeom prst="rect">
            <a:avLst/>
          </a:prstGeom>
        </p:spPr>
      </p:pic>
      <p:sp>
        <p:nvSpPr>
          <p:cNvPr id="4" name="Rettangolo 3"/>
          <p:cNvSpPr/>
          <p:nvPr/>
        </p:nvSpPr>
        <p:spPr>
          <a:xfrm>
            <a:off x="1267028" y="890039"/>
            <a:ext cx="1952118" cy="4264315"/>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1267548" y="0"/>
            <a:ext cx="1952118" cy="1335058"/>
          </a:xfrm>
          <a:prstGeom prst="rect">
            <a:avLst/>
          </a:prstGeom>
          <a:solidFill>
            <a:srgbClr val="0A5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1" y="4726248"/>
            <a:ext cx="1267548" cy="428106"/>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A5080"/>
              </a:solidFill>
            </a:endParaRPr>
          </a:p>
        </p:txBody>
      </p:sp>
      <p:sp>
        <p:nvSpPr>
          <p:cNvPr id="12" name="Rettangolo 11"/>
          <p:cNvSpPr/>
          <p:nvPr/>
        </p:nvSpPr>
        <p:spPr>
          <a:xfrm>
            <a:off x="3219146" y="0"/>
            <a:ext cx="592326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Titolo 3"/>
          <p:cNvSpPr txBox="1">
            <a:spLocks/>
          </p:cNvSpPr>
          <p:nvPr/>
        </p:nvSpPr>
        <p:spPr>
          <a:xfrm>
            <a:off x="3541332" y="1070727"/>
            <a:ext cx="4002389"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400" dirty="0">
                <a:latin typeface="Avenir Black"/>
                <a:cs typeface="Avenir Black"/>
              </a:rPr>
              <a:t>5. Note-taking techniques </a:t>
            </a:r>
            <a:endParaRPr lang="it-IT" sz="2400" dirty="0">
              <a:latin typeface="Avenir Black"/>
              <a:cs typeface="Avenir Black"/>
            </a:endParaRPr>
          </a:p>
        </p:txBody>
      </p:sp>
      <p:pic>
        <p:nvPicPr>
          <p:cNvPr id="2" name="Immagine 9" descr="Logo Causeway.jpg">
            <a:extLst>
              <a:ext uri="{FF2B5EF4-FFF2-40B4-BE49-F238E27FC236}">
                <a16:creationId xmlns:a16="http://schemas.microsoft.com/office/drawing/2014/main" id="{2D7B5C5D-6AE2-4287-8F8E-F4CBA3595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2937" y="120191"/>
            <a:ext cx="1443567" cy="769848"/>
          </a:xfrm>
          <a:prstGeom prst="rect">
            <a:avLst/>
          </a:prstGeom>
        </p:spPr>
      </p:pic>
    </p:spTree>
    <p:extLst>
      <p:ext uri="{BB962C8B-B14F-4D97-AF65-F5344CB8AC3E}">
        <p14:creationId xmlns:p14="http://schemas.microsoft.com/office/powerpoint/2010/main" val="3450836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3ADB2-6828-4F06-BEE8-27D49DD5D366}"/>
              </a:ext>
            </a:extLst>
          </p:cNvPr>
          <p:cNvSpPr>
            <a:spLocks noGrp="1"/>
          </p:cNvSpPr>
          <p:nvPr>
            <p:ph type="title"/>
          </p:nvPr>
        </p:nvSpPr>
        <p:spPr/>
        <p:txBody>
          <a:bodyPr/>
          <a:lstStyle/>
          <a:p>
            <a:r>
              <a:rPr lang="en-GB" dirty="0"/>
              <a:t>Note-taking techniques</a:t>
            </a:r>
          </a:p>
        </p:txBody>
      </p:sp>
      <p:sp>
        <p:nvSpPr>
          <p:cNvPr id="3" name="Content Placeholder 2">
            <a:extLst>
              <a:ext uri="{FF2B5EF4-FFF2-40B4-BE49-F238E27FC236}">
                <a16:creationId xmlns:a16="http://schemas.microsoft.com/office/drawing/2014/main" id="{C19A1056-FE26-4A3C-9688-B6A2A0FA05E4}"/>
              </a:ext>
            </a:extLst>
          </p:cNvPr>
          <p:cNvSpPr>
            <a:spLocks noGrp="1"/>
          </p:cNvSpPr>
          <p:nvPr>
            <p:ph idx="1"/>
          </p:nvPr>
        </p:nvSpPr>
        <p:spPr>
          <a:xfrm>
            <a:off x="628650" y="1152810"/>
            <a:ext cx="7886700" cy="3263504"/>
          </a:xfrm>
          <a:solidFill>
            <a:srgbClr val="FFA500"/>
          </a:solidFill>
        </p:spPr>
        <p:txBody>
          <a:bodyPr/>
          <a:lstStyle/>
          <a:p>
            <a:pPr marL="0" indent="0">
              <a:buNone/>
            </a:pPr>
            <a:r>
              <a:rPr lang="en-GB" sz="1600" dirty="0">
                <a:latin typeface="+mj-lt"/>
                <a:ea typeface="DengXian" panose="02010600030101010101" pitchFamily="2" charset="-122"/>
                <a:cs typeface="Times New Roman" panose="02020603050405020304" pitchFamily="18" charset="0"/>
              </a:rPr>
              <a:t>A-level topics are notoriously heavy on content – and note taking is a very useful but underrated skill.</a:t>
            </a:r>
          </a:p>
          <a:p>
            <a:pPr marL="0" indent="0">
              <a:buNone/>
            </a:pPr>
            <a:endParaRPr lang="en-GB" sz="1800" dirty="0">
              <a:latin typeface="+mn-lt"/>
              <a:ea typeface="DengXian" panose="02010600030101010101" pitchFamily="2" charset="-122"/>
              <a:cs typeface="Times New Roman" panose="02020603050405020304" pitchFamily="18" charset="0"/>
            </a:endParaRPr>
          </a:p>
          <a:p>
            <a:r>
              <a:rPr lang="en-GB" sz="1800" dirty="0">
                <a:latin typeface="+mn-lt"/>
                <a:ea typeface="DengXian" panose="02010600030101010101" pitchFamily="2" charset="-122"/>
                <a:cs typeface="Times New Roman" panose="02020603050405020304" pitchFamily="18" charset="0"/>
              </a:rPr>
              <a:t>Many different ways of taking notes in school or at university </a:t>
            </a:r>
          </a:p>
          <a:p>
            <a:r>
              <a:rPr lang="en-GB" sz="1800">
                <a:latin typeface="+mn-lt"/>
                <a:ea typeface="DengXian" panose="02010600030101010101" pitchFamily="2" charset="-122"/>
                <a:cs typeface="Times New Roman" panose="02020603050405020304" pitchFamily="18" charset="0"/>
              </a:rPr>
              <a:t>Visual approach such as drawing mind maps</a:t>
            </a:r>
          </a:p>
          <a:p>
            <a:r>
              <a:rPr lang="en-GB" sz="1800" dirty="0">
                <a:latin typeface="+mn-lt"/>
                <a:ea typeface="DengXian" panose="02010600030101010101" pitchFamily="2" charset="-122"/>
                <a:cs typeface="Times New Roman" panose="02020603050405020304" pitchFamily="18" charset="0"/>
              </a:rPr>
              <a:t>Structured approach using an outline method to take notes</a:t>
            </a:r>
          </a:p>
          <a:p>
            <a:r>
              <a:rPr lang="en-GB" sz="1800" dirty="0">
                <a:latin typeface="+mn-lt"/>
                <a:ea typeface="DengXian" panose="02010600030101010101" pitchFamily="2" charset="-122"/>
                <a:cs typeface="Times New Roman" panose="02020603050405020304" pitchFamily="18" charset="0"/>
              </a:rPr>
              <a:t>Cornell note-taking method -a system for taking, organizing and reviewing notes (more efficient method but also makes it a lot easier to review notes, for example when preparing for an exam)</a:t>
            </a:r>
          </a:p>
          <a:p>
            <a:pPr marL="0" indent="0">
              <a:buNone/>
            </a:pPr>
            <a:endParaRPr lang="en-GB" sz="1800" dirty="0">
              <a:latin typeface="+mn-lt"/>
              <a:ea typeface="DengXian" panose="02010600030101010101" pitchFamily="2" charset="-122"/>
              <a:cs typeface="Times New Roman" panose="02020603050405020304" pitchFamily="18" charset="0"/>
            </a:endParaRPr>
          </a:p>
          <a:p>
            <a:pPr marL="0" indent="0">
              <a:buNone/>
            </a:pPr>
            <a:endParaRPr lang="en-GB" sz="1800" dirty="0">
              <a:latin typeface="+mn-lt"/>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5872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2E795-A138-47C1-A2AB-DC82C96CF263}"/>
              </a:ext>
            </a:extLst>
          </p:cNvPr>
          <p:cNvSpPr>
            <a:spLocks noGrp="1"/>
          </p:cNvSpPr>
          <p:nvPr>
            <p:ph type="title"/>
          </p:nvPr>
        </p:nvSpPr>
        <p:spPr/>
        <p:txBody>
          <a:bodyPr/>
          <a:lstStyle/>
          <a:p>
            <a:r>
              <a:rPr lang="en-GB" dirty="0"/>
              <a:t>Cornell note-taking</a:t>
            </a:r>
          </a:p>
        </p:txBody>
      </p:sp>
      <p:sp>
        <p:nvSpPr>
          <p:cNvPr id="3" name="Content Placeholder 2">
            <a:extLst>
              <a:ext uri="{FF2B5EF4-FFF2-40B4-BE49-F238E27FC236}">
                <a16:creationId xmlns:a16="http://schemas.microsoft.com/office/drawing/2014/main" id="{03A435AC-C17B-407E-B5D9-7179DD8E2A63}"/>
              </a:ext>
            </a:extLst>
          </p:cNvPr>
          <p:cNvSpPr>
            <a:spLocks noGrp="1"/>
          </p:cNvSpPr>
          <p:nvPr>
            <p:ph idx="1"/>
          </p:nvPr>
        </p:nvSpPr>
        <p:spPr>
          <a:xfrm>
            <a:off x="811530" y="1152810"/>
            <a:ext cx="3209254" cy="3263504"/>
          </a:xfrm>
          <a:solidFill>
            <a:srgbClr val="E6E8C7"/>
          </a:solidFill>
        </p:spPr>
        <p:txBody>
          <a:bodyPr>
            <a:normAutofit/>
          </a:bodyPr>
          <a:lstStyle/>
          <a:p>
            <a:pPr marL="0" indent="0">
              <a:buNone/>
            </a:pPr>
            <a:r>
              <a:rPr lang="en-GB" sz="1600" b="0" i="0" dirty="0">
                <a:solidFill>
                  <a:srgbClr val="292929"/>
                </a:solidFill>
                <a:effectLst/>
                <a:latin typeface="+mn-lt"/>
              </a:rPr>
              <a:t>It requires very little preparation which makes it ideal for note taking in class. </a:t>
            </a:r>
          </a:p>
          <a:p>
            <a:pPr marL="0" indent="0">
              <a:buNone/>
            </a:pPr>
            <a:r>
              <a:rPr lang="en-GB" sz="1600" b="0" i="0" dirty="0">
                <a:solidFill>
                  <a:srgbClr val="292929"/>
                </a:solidFill>
                <a:effectLst/>
                <a:latin typeface="+mn-lt"/>
              </a:rPr>
              <a:t>The page will be divided into 4 — or sometimes only 3 — different sections: Two columns, one area at the bottom of the page, and one smaller area at the top of the page:</a:t>
            </a:r>
            <a:endParaRPr lang="en-GB" sz="1600" dirty="0">
              <a:latin typeface="+mn-lt"/>
            </a:endParaRPr>
          </a:p>
        </p:txBody>
      </p:sp>
      <p:pic>
        <p:nvPicPr>
          <p:cNvPr id="5" name="Picture 4" descr="Graphical user interface, application, table&#10;&#10;Description automatically generated">
            <a:extLst>
              <a:ext uri="{FF2B5EF4-FFF2-40B4-BE49-F238E27FC236}">
                <a16:creationId xmlns:a16="http://schemas.microsoft.com/office/drawing/2014/main" id="{2ADB9C78-6DF7-4EE5-8929-96A9BCB30B32}"/>
              </a:ext>
            </a:extLst>
          </p:cNvPr>
          <p:cNvPicPr>
            <a:picLocks noChangeAspect="1"/>
          </p:cNvPicPr>
          <p:nvPr/>
        </p:nvPicPr>
        <p:blipFill>
          <a:blip r:embed="rId3"/>
          <a:stretch>
            <a:fillRect/>
          </a:stretch>
        </p:blipFill>
        <p:spPr>
          <a:xfrm>
            <a:off x="4448379" y="237224"/>
            <a:ext cx="3497885" cy="4669051"/>
          </a:xfrm>
          <a:prstGeom prst="rect">
            <a:avLst/>
          </a:prstGeom>
        </p:spPr>
      </p:pic>
    </p:spTree>
    <p:extLst>
      <p:ext uri="{BB962C8B-B14F-4D97-AF65-F5344CB8AC3E}">
        <p14:creationId xmlns:p14="http://schemas.microsoft.com/office/powerpoint/2010/main" val="250155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2E795-A138-47C1-A2AB-DC82C96CF263}"/>
              </a:ext>
            </a:extLst>
          </p:cNvPr>
          <p:cNvSpPr>
            <a:spLocks noGrp="1"/>
          </p:cNvSpPr>
          <p:nvPr>
            <p:ph type="title"/>
          </p:nvPr>
        </p:nvSpPr>
        <p:spPr/>
        <p:txBody>
          <a:bodyPr/>
          <a:lstStyle/>
          <a:p>
            <a:r>
              <a:rPr lang="en-GB" dirty="0"/>
              <a:t>Cornell note-taking</a:t>
            </a:r>
          </a:p>
        </p:txBody>
      </p:sp>
      <p:pic>
        <p:nvPicPr>
          <p:cNvPr id="6" name="Picture 5" descr="Text, table&#10;&#10;Description automatically generated with medium confidence">
            <a:extLst>
              <a:ext uri="{FF2B5EF4-FFF2-40B4-BE49-F238E27FC236}">
                <a16:creationId xmlns:a16="http://schemas.microsoft.com/office/drawing/2014/main" id="{D3BFFF8E-6B6F-42EA-9B48-25841BAABA8F}"/>
              </a:ext>
            </a:extLst>
          </p:cNvPr>
          <p:cNvPicPr>
            <a:picLocks noChangeAspect="1"/>
          </p:cNvPicPr>
          <p:nvPr/>
        </p:nvPicPr>
        <p:blipFill>
          <a:blip r:embed="rId3"/>
          <a:stretch>
            <a:fillRect/>
          </a:stretch>
        </p:blipFill>
        <p:spPr>
          <a:xfrm>
            <a:off x="4572000" y="336215"/>
            <a:ext cx="3381013" cy="4639418"/>
          </a:xfrm>
          <a:prstGeom prst="rect">
            <a:avLst/>
          </a:prstGeom>
        </p:spPr>
      </p:pic>
      <p:sp>
        <p:nvSpPr>
          <p:cNvPr id="5" name="Content Placeholder 4">
            <a:extLst>
              <a:ext uri="{FF2B5EF4-FFF2-40B4-BE49-F238E27FC236}">
                <a16:creationId xmlns:a16="http://schemas.microsoft.com/office/drawing/2014/main" id="{689278ED-C10C-4018-8270-9455EAB760D6}"/>
              </a:ext>
            </a:extLst>
          </p:cNvPr>
          <p:cNvSpPr>
            <a:spLocks noGrp="1"/>
          </p:cNvSpPr>
          <p:nvPr>
            <p:ph idx="1"/>
          </p:nvPr>
        </p:nvSpPr>
        <p:spPr/>
        <p:txBody>
          <a:bodyPr/>
          <a:lstStyle/>
          <a:p>
            <a:endParaRPr lang="en-GB"/>
          </a:p>
        </p:txBody>
      </p:sp>
      <p:sp>
        <p:nvSpPr>
          <p:cNvPr id="7" name="Content Placeholder 2">
            <a:extLst>
              <a:ext uri="{FF2B5EF4-FFF2-40B4-BE49-F238E27FC236}">
                <a16:creationId xmlns:a16="http://schemas.microsoft.com/office/drawing/2014/main" id="{FD8F01D2-458A-4F47-9C9E-7C67B20B1DC1}"/>
              </a:ext>
            </a:extLst>
          </p:cNvPr>
          <p:cNvSpPr txBox="1">
            <a:spLocks/>
          </p:cNvSpPr>
          <p:nvPr/>
        </p:nvSpPr>
        <p:spPr>
          <a:xfrm>
            <a:off x="811530" y="1152810"/>
            <a:ext cx="3209254" cy="3263504"/>
          </a:xfrm>
          <a:prstGeom prst="rect">
            <a:avLst/>
          </a:prstGeom>
          <a:solidFill>
            <a:srgbClr val="E6E8C7"/>
          </a:solidFill>
        </p:spPr>
        <p:txBody>
          <a:bodyPr vert="horz" lIns="91440" tIns="45720" rIns="91440" bIns="45720" rtlCol="0">
            <a:normAutofit/>
          </a:bodyPr>
          <a:lstStyle>
            <a:lvl1pPr marL="171450" indent="-171450" algn="l" defTabSz="685800" rtl="0" eaLnBrk="1" latinLnBrk="0" hangingPunct="1">
              <a:lnSpc>
                <a:spcPct val="100000"/>
              </a:lnSpc>
              <a:spcBef>
                <a:spcPts val="750"/>
              </a:spcBef>
              <a:buFont typeface="Wingdings" panose="05000000000000000000" pitchFamily="2" charset="2"/>
              <a:buChar char="§"/>
              <a:defRPr sz="2000" kern="1200">
                <a:solidFill>
                  <a:schemeClr val="tx1"/>
                </a:solidFill>
                <a:latin typeface="Avenir Light" panose="020B0402020203020204" pitchFamily="34" charset="0"/>
                <a:ea typeface="+mn-ea"/>
                <a:cs typeface="+mn-cs"/>
              </a:defRPr>
            </a:lvl1pPr>
            <a:lvl2pPr marL="514350" indent="-171450" algn="l" defTabSz="685800" rtl="0" eaLnBrk="1" latinLnBrk="0" hangingPunct="1">
              <a:lnSpc>
                <a:spcPct val="100000"/>
              </a:lnSpc>
              <a:spcBef>
                <a:spcPts val="375"/>
              </a:spcBef>
              <a:buFont typeface="Wingdings" panose="05000000000000000000" pitchFamily="2" charset="2"/>
              <a:buChar char="§"/>
              <a:defRPr sz="1800" kern="1200">
                <a:solidFill>
                  <a:schemeClr val="tx1"/>
                </a:solidFill>
                <a:latin typeface="Avenir Light" panose="020B0402020203020204" pitchFamily="34" charset="0"/>
                <a:ea typeface="+mn-ea"/>
                <a:cs typeface="+mn-cs"/>
              </a:defRPr>
            </a:lvl2pPr>
            <a:lvl3pPr marL="857250" indent="-171450" algn="l" defTabSz="685800" rtl="0" eaLnBrk="1" latinLnBrk="0" hangingPunct="1">
              <a:lnSpc>
                <a:spcPct val="100000"/>
              </a:lnSpc>
              <a:spcBef>
                <a:spcPts val="375"/>
              </a:spcBef>
              <a:buFont typeface="Wingdings" panose="05000000000000000000" pitchFamily="2" charset="2"/>
              <a:buChar char="§"/>
              <a:defRPr sz="1600" kern="1200">
                <a:solidFill>
                  <a:schemeClr val="tx1"/>
                </a:solidFill>
                <a:latin typeface="Avenir Light" panose="020B0402020203020204" pitchFamily="34" charset="0"/>
                <a:ea typeface="+mn-ea"/>
                <a:cs typeface="+mn-cs"/>
              </a:defRPr>
            </a:lvl3pPr>
            <a:lvl4pPr marL="1200150" indent="-171450" algn="l" defTabSz="685800" rtl="0" eaLnBrk="1" latinLnBrk="0" hangingPunct="1">
              <a:lnSpc>
                <a:spcPct val="100000"/>
              </a:lnSpc>
              <a:spcBef>
                <a:spcPts val="375"/>
              </a:spcBef>
              <a:buFont typeface="Wingdings" panose="05000000000000000000" pitchFamily="2" charset="2"/>
              <a:buChar char="§"/>
              <a:defRPr sz="1400" kern="1200">
                <a:solidFill>
                  <a:schemeClr val="tx1"/>
                </a:solidFill>
                <a:latin typeface="Avenir Light" panose="020B0402020203020204" pitchFamily="34" charset="0"/>
                <a:ea typeface="+mn-ea"/>
                <a:cs typeface="+mn-cs"/>
              </a:defRPr>
            </a:lvl4pPr>
            <a:lvl5pPr marL="1543050" indent="-171450" algn="l" defTabSz="685800" rtl="0" eaLnBrk="1" latinLnBrk="0" hangingPunct="1">
              <a:lnSpc>
                <a:spcPct val="100000"/>
              </a:lnSpc>
              <a:spcBef>
                <a:spcPts val="375"/>
              </a:spcBef>
              <a:buFont typeface="Wingdings" panose="05000000000000000000" pitchFamily="2" charset="2"/>
              <a:buChar char="§"/>
              <a:defRPr sz="1200" kern="1200">
                <a:solidFill>
                  <a:schemeClr val="tx1"/>
                </a:solidFill>
                <a:latin typeface="Avenir Light" panose="020B0402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GB" sz="1600">
                <a:solidFill>
                  <a:srgbClr val="292929"/>
                </a:solidFill>
                <a:latin typeface="+mn-lt"/>
              </a:rPr>
              <a:t>It requires very little preparation which makes it ideal for note taking in class. </a:t>
            </a:r>
          </a:p>
          <a:p>
            <a:pPr marL="0" indent="0">
              <a:buFont typeface="Wingdings" panose="05000000000000000000" pitchFamily="2" charset="2"/>
              <a:buNone/>
            </a:pPr>
            <a:r>
              <a:rPr lang="en-GB" sz="1600">
                <a:solidFill>
                  <a:srgbClr val="292929"/>
                </a:solidFill>
                <a:latin typeface="+mn-lt"/>
              </a:rPr>
              <a:t>The page will be divided into 4 — or sometimes only 3 — different sections: Two columns, one area at the bottom of the page, and one smaller area at the top of the page:</a:t>
            </a:r>
            <a:endParaRPr lang="en-GB" sz="1600">
              <a:latin typeface="+mn-lt"/>
            </a:endParaRPr>
          </a:p>
        </p:txBody>
      </p:sp>
    </p:spTree>
    <p:extLst>
      <p:ext uri="{BB962C8B-B14F-4D97-AF65-F5344CB8AC3E}">
        <p14:creationId xmlns:p14="http://schemas.microsoft.com/office/powerpoint/2010/main" val="2124870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E5507-FD48-4579-9BE6-6C0DBEA33D3D}"/>
              </a:ext>
            </a:extLst>
          </p:cNvPr>
          <p:cNvSpPr>
            <a:spLocks noGrp="1"/>
          </p:cNvSpPr>
          <p:nvPr>
            <p:ph type="title"/>
          </p:nvPr>
        </p:nvSpPr>
        <p:spPr/>
        <p:txBody>
          <a:bodyPr/>
          <a:lstStyle/>
          <a:p>
            <a:r>
              <a:rPr lang="en-GB" dirty="0"/>
              <a:t>Cornell note-taking</a:t>
            </a:r>
          </a:p>
        </p:txBody>
      </p:sp>
      <p:sp>
        <p:nvSpPr>
          <p:cNvPr id="3" name="Content Placeholder 2">
            <a:extLst>
              <a:ext uri="{FF2B5EF4-FFF2-40B4-BE49-F238E27FC236}">
                <a16:creationId xmlns:a16="http://schemas.microsoft.com/office/drawing/2014/main" id="{584BF880-41B2-4BBD-BA70-CB39F2383061}"/>
              </a:ext>
            </a:extLst>
          </p:cNvPr>
          <p:cNvSpPr>
            <a:spLocks noGrp="1"/>
          </p:cNvSpPr>
          <p:nvPr>
            <p:ph idx="1"/>
          </p:nvPr>
        </p:nvSpPr>
        <p:spPr>
          <a:xfrm>
            <a:off x="628650" y="1369219"/>
            <a:ext cx="7886700" cy="2915398"/>
          </a:xfrm>
          <a:solidFill>
            <a:srgbClr val="61E5A5"/>
          </a:solidFill>
        </p:spPr>
        <p:txBody>
          <a:bodyPr>
            <a:normAutofit fontScale="92500"/>
          </a:bodyPr>
          <a:lstStyle/>
          <a:p>
            <a:pPr marL="0" indent="0">
              <a:buNone/>
            </a:pPr>
            <a:r>
              <a:rPr lang="en-GB" sz="1800" dirty="0">
                <a:latin typeface="Arial Black" panose="020B0A04020102020204" pitchFamily="34" charset="0"/>
                <a:ea typeface="DengXian" panose="02010600030101010101" pitchFamily="2" charset="-122"/>
                <a:cs typeface="Times New Roman" panose="02020603050405020304" pitchFamily="18" charset="0"/>
              </a:rPr>
              <a:t>Task:</a:t>
            </a:r>
            <a:endParaRPr lang="en-GB" dirty="0"/>
          </a:p>
          <a:p>
            <a:r>
              <a:rPr lang="en-GB" dirty="0"/>
              <a:t>Let’s have a go at using the Cornell note-taking method now.</a:t>
            </a:r>
          </a:p>
          <a:p>
            <a:endParaRPr lang="en-GB" dirty="0"/>
          </a:p>
          <a:p>
            <a:r>
              <a:rPr lang="en-GB" dirty="0"/>
              <a:t>Go to page 8 in your booklet and divide your page as demonstrated on the previous slides.</a:t>
            </a:r>
          </a:p>
          <a:p>
            <a:endParaRPr lang="en-GB" dirty="0"/>
          </a:p>
          <a:p>
            <a:r>
              <a:rPr lang="en-GB" dirty="0"/>
              <a:t>Choose the YouTube video from the list on page 7 that matches your chosen research topic, watch the video and make notes as you watch.</a:t>
            </a:r>
          </a:p>
        </p:txBody>
      </p:sp>
      <p:sp>
        <p:nvSpPr>
          <p:cNvPr id="4" name="TextBox 3">
            <a:extLst>
              <a:ext uri="{FF2B5EF4-FFF2-40B4-BE49-F238E27FC236}">
                <a16:creationId xmlns:a16="http://schemas.microsoft.com/office/drawing/2014/main" id="{D4EE88BE-80C6-4AB8-87E9-E99C5A8F0BEE}"/>
              </a:ext>
            </a:extLst>
          </p:cNvPr>
          <p:cNvSpPr txBox="1"/>
          <p:nvPr/>
        </p:nvSpPr>
        <p:spPr>
          <a:xfrm>
            <a:off x="2746826" y="4007066"/>
            <a:ext cx="5600700" cy="1600438"/>
          </a:xfrm>
          <a:prstGeom prst="rect">
            <a:avLst/>
          </a:prstGeom>
          <a:noFill/>
        </p:spPr>
        <p:txBody>
          <a:bodyPr wrap="square" rtlCol="0">
            <a:spAutoFit/>
          </a:bodyPr>
          <a:lstStyle/>
          <a:p>
            <a:r>
              <a:rPr lang="en-GB" sz="8000" b="1" dirty="0">
                <a:solidFill>
                  <a:srgbClr val="7CDF45"/>
                </a:solidFill>
                <a:latin typeface="Avenir Medium"/>
                <a:ea typeface="+mj-ea"/>
              </a:rPr>
              <a:t>PAUSE HERE</a:t>
            </a:r>
          </a:p>
          <a:p>
            <a:endParaRPr lang="en-GB" dirty="0"/>
          </a:p>
        </p:txBody>
      </p:sp>
    </p:spTree>
    <p:extLst>
      <p:ext uri="{BB962C8B-B14F-4D97-AF65-F5344CB8AC3E}">
        <p14:creationId xmlns:p14="http://schemas.microsoft.com/office/powerpoint/2010/main" val="240193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2B92-0B98-4EC4-999C-680C7A38BABC}"/>
              </a:ext>
            </a:extLst>
          </p:cNvPr>
          <p:cNvSpPr>
            <a:spLocks noGrp="1"/>
          </p:cNvSpPr>
          <p:nvPr>
            <p:ph type="title"/>
          </p:nvPr>
        </p:nvSpPr>
        <p:spPr/>
        <p:txBody>
          <a:bodyPr/>
          <a:lstStyle/>
          <a:p>
            <a:r>
              <a:rPr lang="en-GB" dirty="0"/>
              <a:t>Mind-maps</a:t>
            </a:r>
          </a:p>
        </p:txBody>
      </p:sp>
      <p:sp>
        <p:nvSpPr>
          <p:cNvPr id="3" name="Content Placeholder 2">
            <a:extLst>
              <a:ext uri="{FF2B5EF4-FFF2-40B4-BE49-F238E27FC236}">
                <a16:creationId xmlns:a16="http://schemas.microsoft.com/office/drawing/2014/main" id="{FEB2C3F9-65D8-4229-9CD1-24DC5ADE81E9}"/>
              </a:ext>
            </a:extLst>
          </p:cNvPr>
          <p:cNvSpPr>
            <a:spLocks noGrp="1"/>
          </p:cNvSpPr>
          <p:nvPr>
            <p:ph idx="1"/>
          </p:nvPr>
        </p:nvSpPr>
        <p:spPr>
          <a:xfrm>
            <a:off x="628650" y="1369219"/>
            <a:ext cx="5052584" cy="3111341"/>
          </a:xfrm>
          <a:solidFill>
            <a:srgbClr val="E6E8C7"/>
          </a:solidFill>
        </p:spPr>
        <p:txBody>
          <a:bodyPr/>
          <a:lstStyle/>
          <a:p>
            <a:pPr marL="0" indent="0">
              <a:buNone/>
            </a:pPr>
            <a:r>
              <a:rPr lang="en-GB" b="0" i="0" dirty="0">
                <a:effectLst/>
                <a:latin typeface="+mn-lt"/>
              </a:rPr>
              <a:t>Mind mapping helps you think, collect knowledge, remember and create ideas. </a:t>
            </a:r>
          </a:p>
          <a:p>
            <a:pPr marL="0" indent="0">
              <a:buNone/>
            </a:pPr>
            <a:endParaRPr lang="en-GB" b="1" i="0" u="sng" dirty="0">
              <a:effectLst/>
              <a:latin typeface="+mn-lt"/>
            </a:endParaRPr>
          </a:p>
          <a:p>
            <a:pPr marL="0" indent="0">
              <a:buNone/>
            </a:pPr>
            <a:r>
              <a:rPr lang="en-GB" b="1" i="0" u="sng" dirty="0">
                <a:effectLst/>
                <a:latin typeface="+mn-lt"/>
              </a:rPr>
              <a:t>How to mind-map</a:t>
            </a:r>
          </a:p>
          <a:p>
            <a:pPr marL="457200" indent="-457200">
              <a:buAutoNum type="arabicPeriod"/>
            </a:pPr>
            <a:r>
              <a:rPr lang="en-GB" b="1" i="0" dirty="0">
                <a:effectLst/>
                <a:latin typeface="+mn-lt"/>
              </a:rPr>
              <a:t>Central theme: </a:t>
            </a:r>
            <a:r>
              <a:rPr lang="en-GB" b="0" i="0" dirty="0">
                <a:effectLst/>
                <a:latin typeface="+mn-lt"/>
              </a:rPr>
              <a:t>A central theme is placed in the centre of a blank page. This is the title, the subject, a problem or just a thought. </a:t>
            </a:r>
            <a:endParaRPr lang="en-GB" dirty="0">
              <a:latin typeface="+mn-lt"/>
            </a:endParaRPr>
          </a:p>
          <a:p>
            <a:pPr marL="457200" indent="-457200">
              <a:buAutoNum type="arabicPeriod"/>
            </a:pPr>
            <a:endParaRPr lang="en-GB" b="0" i="0" dirty="0">
              <a:effectLst/>
              <a:latin typeface="+mn-lt"/>
            </a:endParaRPr>
          </a:p>
          <a:p>
            <a:pPr marL="0" indent="0">
              <a:buNone/>
            </a:pPr>
            <a:endParaRPr lang="en-GB" b="0" i="0" dirty="0">
              <a:effectLst/>
              <a:latin typeface="+mn-lt"/>
            </a:endParaRPr>
          </a:p>
        </p:txBody>
      </p:sp>
      <p:pic>
        <p:nvPicPr>
          <p:cNvPr id="5" name="Picture 4" descr="Diagram&#10;&#10;Description automatically generated">
            <a:extLst>
              <a:ext uri="{FF2B5EF4-FFF2-40B4-BE49-F238E27FC236}">
                <a16:creationId xmlns:a16="http://schemas.microsoft.com/office/drawing/2014/main" id="{D137F6B2-724F-4722-BEE8-8C2AA767B160}"/>
              </a:ext>
            </a:extLst>
          </p:cNvPr>
          <p:cNvPicPr>
            <a:picLocks noChangeAspect="1"/>
          </p:cNvPicPr>
          <p:nvPr/>
        </p:nvPicPr>
        <p:blipFill>
          <a:blip r:embed="rId3"/>
          <a:stretch>
            <a:fillRect/>
          </a:stretch>
        </p:blipFill>
        <p:spPr>
          <a:xfrm>
            <a:off x="6124241" y="1152810"/>
            <a:ext cx="2391109" cy="3324689"/>
          </a:xfrm>
          <a:prstGeom prst="rect">
            <a:avLst/>
          </a:prstGeom>
          <a:ln w="12700">
            <a:solidFill>
              <a:schemeClr val="tx1"/>
            </a:solidFill>
          </a:ln>
        </p:spPr>
      </p:pic>
    </p:spTree>
    <p:extLst>
      <p:ext uri="{BB962C8B-B14F-4D97-AF65-F5344CB8AC3E}">
        <p14:creationId xmlns:p14="http://schemas.microsoft.com/office/powerpoint/2010/main" val="331984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3"/>
          <p:cNvSpPr txBox="1">
            <a:spLocks/>
          </p:cNvSpPr>
          <p:nvPr/>
        </p:nvSpPr>
        <p:spPr>
          <a:xfrm>
            <a:off x="589742" y="218843"/>
            <a:ext cx="6230158"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2800" dirty="0">
                <a:solidFill>
                  <a:prstClr val="black"/>
                </a:solidFill>
                <a:latin typeface="Avenir Black"/>
                <a:cs typeface="Avenir Black"/>
              </a:rPr>
              <a:t>S</a:t>
            </a:r>
            <a:r>
              <a:rPr kumimoji="0" lang="en-GB" sz="2800" b="0" i="0" u="none" strike="noStrike" kern="1200" cap="none" spc="0" normalizeH="0" baseline="0" noProof="0" dirty="0" err="1">
                <a:ln>
                  <a:noFill/>
                </a:ln>
                <a:solidFill>
                  <a:prstClr val="black"/>
                </a:solidFill>
                <a:effectLst/>
                <a:uLnTx/>
                <a:uFillTx/>
                <a:latin typeface="Avenir Black"/>
                <a:ea typeface="+mj-ea"/>
                <a:cs typeface="Avenir Black"/>
              </a:rPr>
              <a:t>ession</a:t>
            </a:r>
            <a:r>
              <a:rPr kumimoji="0" lang="en-GB" sz="2800" b="0" i="0" u="none" strike="noStrike" kern="1200" cap="none" spc="0" normalizeH="0" baseline="0" noProof="0" dirty="0">
                <a:ln>
                  <a:noFill/>
                </a:ln>
                <a:solidFill>
                  <a:prstClr val="black"/>
                </a:solidFill>
                <a:effectLst/>
                <a:uLnTx/>
                <a:uFillTx/>
                <a:latin typeface="Avenir Black"/>
                <a:ea typeface="+mj-ea"/>
                <a:cs typeface="Avenir Black"/>
              </a:rPr>
              <a:t> overview</a:t>
            </a:r>
            <a:endParaRPr kumimoji="0" lang="it-IT" sz="2800" b="0" i="0" u="none" strike="noStrike" kern="1200" cap="none" spc="0" normalizeH="0" baseline="0" noProof="0" dirty="0">
              <a:ln>
                <a:noFill/>
              </a:ln>
              <a:solidFill>
                <a:prstClr val="black"/>
              </a:solidFill>
              <a:effectLst/>
              <a:uLnTx/>
              <a:uFillTx/>
              <a:latin typeface="Avenir Black"/>
              <a:ea typeface="+mj-ea"/>
              <a:cs typeface="Avenir Black"/>
            </a:endParaRPr>
          </a:p>
        </p:txBody>
      </p:sp>
      <p:sp>
        <p:nvSpPr>
          <p:cNvPr id="16" name="Rettangolo 15"/>
          <p:cNvSpPr/>
          <p:nvPr/>
        </p:nvSpPr>
        <p:spPr>
          <a:xfrm>
            <a:off x="5" y="634296"/>
            <a:ext cx="525863" cy="220435"/>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CCFFCC"/>
              </a:solidFill>
              <a:effectLst/>
              <a:uLnTx/>
              <a:uFillTx/>
              <a:latin typeface="Calibri" panose="020F0502020204030204"/>
              <a:ea typeface="+mn-ea"/>
              <a:cs typeface="+mn-cs"/>
            </a:endParaRPr>
          </a:p>
        </p:txBody>
      </p:sp>
      <p:sp>
        <p:nvSpPr>
          <p:cNvPr id="20" name="Rettangolo 19"/>
          <p:cNvSpPr/>
          <p:nvPr/>
        </p:nvSpPr>
        <p:spPr>
          <a:xfrm>
            <a:off x="659383" y="4704735"/>
            <a:ext cx="4572000" cy="24622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D9409"/>
                </a:solidFill>
                <a:effectLst/>
                <a:uLnTx/>
                <a:uFillTx/>
                <a:latin typeface="Avenir Medium"/>
                <a:ea typeface="+mn-ea"/>
                <a:cs typeface="Avenir Medium"/>
              </a:rPr>
              <a:t>www.causeway.education</a:t>
            </a:r>
          </a:p>
        </p:txBody>
      </p:sp>
      <p:cxnSp>
        <p:nvCxnSpPr>
          <p:cNvPr id="22" name="Connettore 1 21"/>
          <p:cNvCxnSpPr/>
          <p:nvPr/>
        </p:nvCxnSpPr>
        <p:spPr>
          <a:xfrm>
            <a:off x="746223" y="4689632"/>
            <a:ext cx="213589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Immagine 22" descr="gree bridge.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238065" y="4256966"/>
            <a:ext cx="905935" cy="895537"/>
          </a:xfrm>
          <a:prstGeom prst="rect">
            <a:avLst/>
          </a:prstGeom>
        </p:spPr>
      </p:pic>
      <p:pic>
        <p:nvPicPr>
          <p:cNvPr id="6" name="Immagine 5" descr="Symbo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249" y="197359"/>
            <a:ext cx="563944" cy="291761"/>
          </a:xfrm>
          <a:prstGeom prst="rect">
            <a:avLst/>
          </a:prstGeom>
        </p:spPr>
      </p:pic>
      <p:sp>
        <p:nvSpPr>
          <p:cNvPr id="21" name="Titolo 3">
            <a:extLst>
              <a:ext uri="{FF2B5EF4-FFF2-40B4-BE49-F238E27FC236}">
                <a16:creationId xmlns:a16="http://schemas.microsoft.com/office/drawing/2014/main" id="{E612A4E1-6202-4F44-B854-08818ABB22EC}"/>
              </a:ext>
            </a:extLst>
          </p:cNvPr>
          <p:cNvSpPr txBox="1">
            <a:spLocks/>
          </p:cNvSpPr>
          <p:nvPr/>
        </p:nvSpPr>
        <p:spPr>
          <a:xfrm>
            <a:off x="262931" y="1355241"/>
            <a:ext cx="966663" cy="4371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venir Light" panose="020B0402020203020204" pitchFamily="34" charset="0"/>
                <a:ea typeface="+mj-ea"/>
                <a:cs typeface="Avenir Medium"/>
              </a:rPr>
              <a:t>1</a:t>
            </a:r>
            <a:endParaRPr kumimoji="0" lang="it-IT" sz="1800" b="1" i="0" u="none" strike="noStrike" kern="1200" cap="none" spc="0" normalizeH="0" baseline="0" noProof="0">
              <a:ln>
                <a:noFill/>
              </a:ln>
              <a:solidFill>
                <a:prstClr val="black"/>
              </a:solidFill>
              <a:effectLst/>
              <a:uLnTx/>
              <a:uFillTx/>
              <a:latin typeface="Avenir Light" panose="020B0402020203020204" pitchFamily="34" charset="0"/>
              <a:ea typeface="+mj-ea"/>
              <a:cs typeface="Avenir Medium"/>
            </a:endParaRPr>
          </a:p>
        </p:txBody>
      </p:sp>
      <p:sp>
        <p:nvSpPr>
          <p:cNvPr id="25" name="Rettangolo 23">
            <a:extLst>
              <a:ext uri="{FF2B5EF4-FFF2-40B4-BE49-F238E27FC236}">
                <a16:creationId xmlns:a16="http://schemas.microsoft.com/office/drawing/2014/main" id="{C1ABF708-A976-434A-9C7D-D773392BA57D}"/>
              </a:ext>
            </a:extLst>
          </p:cNvPr>
          <p:cNvSpPr/>
          <p:nvPr/>
        </p:nvSpPr>
        <p:spPr>
          <a:xfrm rot="16200000">
            <a:off x="812567" y="1519714"/>
            <a:ext cx="256827" cy="78201"/>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CCFFCC"/>
              </a:solidFill>
              <a:effectLst/>
              <a:uLnTx/>
              <a:uFillTx/>
              <a:latin typeface="Calibri" panose="020F0502020204030204"/>
              <a:ea typeface="+mn-ea"/>
              <a:cs typeface="+mn-cs"/>
            </a:endParaRPr>
          </a:p>
        </p:txBody>
      </p:sp>
      <p:sp>
        <p:nvSpPr>
          <p:cNvPr id="39" name="Titolo 3">
            <a:extLst>
              <a:ext uri="{FF2B5EF4-FFF2-40B4-BE49-F238E27FC236}">
                <a16:creationId xmlns:a16="http://schemas.microsoft.com/office/drawing/2014/main" id="{950D6B8D-8731-47D5-9D4B-588CA7AAED84}"/>
              </a:ext>
            </a:extLst>
          </p:cNvPr>
          <p:cNvSpPr txBox="1">
            <a:spLocks/>
          </p:cNvSpPr>
          <p:nvPr/>
        </p:nvSpPr>
        <p:spPr>
          <a:xfrm>
            <a:off x="262932" y="1873208"/>
            <a:ext cx="966663" cy="4371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venir Light" panose="020B0402020203020204" pitchFamily="34" charset="0"/>
                <a:ea typeface="+mj-ea"/>
                <a:cs typeface="Avenir Medium"/>
              </a:rPr>
              <a:t>2</a:t>
            </a:r>
            <a:endParaRPr kumimoji="0" lang="it-IT" sz="1800" b="1" i="0" u="none" strike="noStrike" kern="1200" cap="none" spc="0" normalizeH="0" baseline="0" noProof="0">
              <a:ln>
                <a:noFill/>
              </a:ln>
              <a:solidFill>
                <a:prstClr val="black"/>
              </a:solidFill>
              <a:effectLst/>
              <a:uLnTx/>
              <a:uFillTx/>
              <a:latin typeface="Avenir Light" panose="020B0402020203020204" pitchFamily="34" charset="0"/>
              <a:ea typeface="+mj-ea"/>
              <a:cs typeface="Avenir Medium"/>
            </a:endParaRPr>
          </a:p>
        </p:txBody>
      </p:sp>
      <p:sp>
        <p:nvSpPr>
          <p:cNvPr id="40" name="Rettangolo 23">
            <a:extLst>
              <a:ext uri="{FF2B5EF4-FFF2-40B4-BE49-F238E27FC236}">
                <a16:creationId xmlns:a16="http://schemas.microsoft.com/office/drawing/2014/main" id="{0ACE3893-3E0F-466E-B5A0-48F4B18DB1CA}"/>
              </a:ext>
            </a:extLst>
          </p:cNvPr>
          <p:cNvSpPr/>
          <p:nvPr/>
        </p:nvSpPr>
        <p:spPr>
          <a:xfrm rot="16200000">
            <a:off x="799195" y="2038775"/>
            <a:ext cx="283580" cy="78201"/>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CCFFCC"/>
              </a:solidFill>
              <a:effectLst/>
              <a:uLnTx/>
              <a:uFillTx/>
              <a:latin typeface="Calibri" panose="020F0502020204030204"/>
              <a:ea typeface="+mn-ea"/>
              <a:cs typeface="+mn-cs"/>
            </a:endParaRPr>
          </a:p>
        </p:txBody>
      </p:sp>
      <p:sp>
        <p:nvSpPr>
          <p:cNvPr id="41" name="Titolo 3">
            <a:extLst>
              <a:ext uri="{FF2B5EF4-FFF2-40B4-BE49-F238E27FC236}">
                <a16:creationId xmlns:a16="http://schemas.microsoft.com/office/drawing/2014/main" id="{0F657F42-2A63-4E62-A60A-7FC3A98EB350}"/>
              </a:ext>
            </a:extLst>
          </p:cNvPr>
          <p:cNvSpPr txBox="1">
            <a:spLocks/>
          </p:cNvSpPr>
          <p:nvPr/>
        </p:nvSpPr>
        <p:spPr>
          <a:xfrm>
            <a:off x="262937" y="2374123"/>
            <a:ext cx="971069" cy="4371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venir Light" panose="020B0402020203020204" pitchFamily="34" charset="0"/>
                <a:ea typeface="+mj-ea"/>
                <a:cs typeface="Avenir Medium"/>
              </a:rPr>
              <a:t>3</a:t>
            </a:r>
            <a:endParaRPr kumimoji="0" lang="it-IT" sz="1800" b="1" i="0" u="none" strike="noStrike" kern="1200" cap="none" spc="0" normalizeH="0" baseline="0" noProof="0">
              <a:ln>
                <a:noFill/>
              </a:ln>
              <a:solidFill>
                <a:prstClr val="black"/>
              </a:solidFill>
              <a:effectLst/>
              <a:uLnTx/>
              <a:uFillTx/>
              <a:latin typeface="Avenir Light" panose="020B0402020203020204" pitchFamily="34" charset="0"/>
              <a:ea typeface="+mj-ea"/>
              <a:cs typeface="Avenir Medium"/>
            </a:endParaRPr>
          </a:p>
        </p:txBody>
      </p:sp>
      <p:sp>
        <p:nvSpPr>
          <p:cNvPr id="42" name="Rettangolo 23">
            <a:extLst>
              <a:ext uri="{FF2B5EF4-FFF2-40B4-BE49-F238E27FC236}">
                <a16:creationId xmlns:a16="http://schemas.microsoft.com/office/drawing/2014/main" id="{A3FD5573-B7A7-45C6-BFDA-EFB1699BDB10}"/>
              </a:ext>
            </a:extLst>
          </p:cNvPr>
          <p:cNvSpPr/>
          <p:nvPr/>
        </p:nvSpPr>
        <p:spPr>
          <a:xfrm rot="16200000">
            <a:off x="798731" y="2549321"/>
            <a:ext cx="284152" cy="78559"/>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CCFFCC"/>
              </a:solidFill>
              <a:effectLst/>
              <a:uLnTx/>
              <a:uFillTx/>
              <a:latin typeface="Calibri" panose="020F0502020204030204"/>
              <a:ea typeface="+mn-ea"/>
              <a:cs typeface="+mn-cs"/>
            </a:endParaRPr>
          </a:p>
        </p:txBody>
      </p:sp>
      <p:sp>
        <p:nvSpPr>
          <p:cNvPr id="43" name="Titolo 3">
            <a:extLst>
              <a:ext uri="{FF2B5EF4-FFF2-40B4-BE49-F238E27FC236}">
                <a16:creationId xmlns:a16="http://schemas.microsoft.com/office/drawing/2014/main" id="{4D06164A-8009-4645-B6CF-53B7A7B76FE6}"/>
              </a:ext>
            </a:extLst>
          </p:cNvPr>
          <p:cNvSpPr txBox="1">
            <a:spLocks/>
          </p:cNvSpPr>
          <p:nvPr/>
        </p:nvSpPr>
        <p:spPr>
          <a:xfrm>
            <a:off x="262937" y="2912661"/>
            <a:ext cx="971069" cy="4371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venir Light" panose="020B0402020203020204" pitchFamily="34" charset="0"/>
                <a:ea typeface="+mj-ea"/>
                <a:cs typeface="Avenir Medium"/>
              </a:rPr>
              <a:t>4</a:t>
            </a:r>
            <a:endParaRPr kumimoji="0" lang="it-IT" sz="1800" b="1" i="0" u="none" strike="noStrike" kern="1200" cap="none" spc="0" normalizeH="0" baseline="0" noProof="0">
              <a:ln>
                <a:noFill/>
              </a:ln>
              <a:solidFill>
                <a:prstClr val="black"/>
              </a:solidFill>
              <a:effectLst/>
              <a:uLnTx/>
              <a:uFillTx/>
              <a:latin typeface="Avenir Light" panose="020B0402020203020204" pitchFamily="34" charset="0"/>
              <a:ea typeface="+mj-ea"/>
              <a:cs typeface="Avenir Medium"/>
            </a:endParaRPr>
          </a:p>
        </p:txBody>
      </p:sp>
      <p:sp>
        <p:nvSpPr>
          <p:cNvPr id="44" name="Rettangolo 23">
            <a:extLst>
              <a:ext uri="{FF2B5EF4-FFF2-40B4-BE49-F238E27FC236}">
                <a16:creationId xmlns:a16="http://schemas.microsoft.com/office/drawing/2014/main" id="{2CE1B8BC-8EDF-46A7-932B-C0A2B7088908}"/>
              </a:ext>
            </a:extLst>
          </p:cNvPr>
          <p:cNvSpPr/>
          <p:nvPr/>
        </p:nvSpPr>
        <p:spPr>
          <a:xfrm rot="16200000">
            <a:off x="812400" y="3078135"/>
            <a:ext cx="257536" cy="78559"/>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CCFFCC"/>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2521FCB-02BF-460F-829C-E884ACAC2A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54E278-9A65-ED4B-9EB9-0643104C0D5A}" type="slidenum">
              <a:rPr kumimoji="0" lang="en-US" sz="1000" b="0" i="0" u="none" strike="noStrike" kern="1200" cap="none" spc="0" normalizeH="0" baseline="0" noProof="0" smtClean="0">
                <a:ln>
                  <a:noFill/>
                </a:ln>
                <a:solidFill>
                  <a:prstClr val="black"/>
                </a:solidFill>
                <a:effectLst/>
                <a:uLnTx/>
                <a:uFillTx/>
                <a:latin typeface="Avenir Light" panose="020B0402020203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solidFill>
              <a:effectLst/>
              <a:uLnTx/>
              <a:uFillTx/>
              <a:latin typeface="Avenir Light" panose="020B0402020203020204" pitchFamily="34" charset="0"/>
              <a:ea typeface="+mn-ea"/>
              <a:cs typeface="+mn-cs"/>
            </a:endParaRPr>
          </a:p>
        </p:txBody>
      </p:sp>
      <p:sp>
        <p:nvSpPr>
          <p:cNvPr id="24" name="Titolo 3">
            <a:extLst>
              <a:ext uri="{FF2B5EF4-FFF2-40B4-BE49-F238E27FC236}">
                <a16:creationId xmlns:a16="http://schemas.microsoft.com/office/drawing/2014/main" id="{42E19698-0636-4244-AE72-724A603BA1E6}"/>
              </a:ext>
            </a:extLst>
          </p:cNvPr>
          <p:cNvSpPr txBox="1">
            <a:spLocks/>
          </p:cNvSpPr>
          <p:nvPr/>
        </p:nvSpPr>
        <p:spPr>
          <a:xfrm>
            <a:off x="262937" y="3384909"/>
            <a:ext cx="971069" cy="4371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GB" sz="1800" b="1" dirty="0">
                <a:solidFill>
                  <a:prstClr val="black"/>
                </a:solidFill>
                <a:latin typeface="Avenir Light" panose="020B0402020203020204" pitchFamily="34" charset="0"/>
                <a:cs typeface="Avenir Medium"/>
              </a:rPr>
              <a:t>5</a:t>
            </a:r>
            <a:endParaRPr kumimoji="0" lang="it-IT" sz="1800" b="1" i="0" u="none" strike="noStrike" kern="1200" cap="none" spc="0" normalizeH="0" baseline="0" noProof="0" dirty="0">
              <a:ln>
                <a:noFill/>
              </a:ln>
              <a:solidFill>
                <a:prstClr val="black"/>
              </a:solidFill>
              <a:effectLst/>
              <a:uLnTx/>
              <a:uFillTx/>
              <a:latin typeface="Avenir Light" panose="020B0402020203020204" pitchFamily="34" charset="0"/>
              <a:ea typeface="+mj-ea"/>
              <a:cs typeface="Avenir Medium"/>
            </a:endParaRPr>
          </a:p>
        </p:txBody>
      </p:sp>
      <p:sp>
        <p:nvSpPr>
          <p:cNvPr id="26" name="Rettangolo 23">
            <a:extLst>
              <a:ext uri="{FF2B5EF4-FFF2-40B4-BE49-F238E27FC236}">
                <a16:creationId xmlns:a16="http://schemas.microsoft.com/office/drawing/2014/main" id="{9C431BB7-B6CD-4A51-8B45-81E541FD41B1}"/>
              </a:ext>
            </a:extLst>
          </p:cNvPr>
          <p:cNvSpPr/>
          <p:nvPr/>
        </p:nvSpPr>
        <p:spPr>
          <a:xfrm rot="16200000">
            <a:off x="812402" y="3563806"/>
            <a:ext cx="257536" cy="78559"/>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CCFFCC"/>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70008B4-BE79-4DDE-B34C-2BE984F241A3}"/>
              </a:ext>
            </a:extLst>
          </p:cNvPr>
          <p:cNvSpPr txBox="1"/>
          <p:nvPr/>
        </p:nvSpPr>
        <p:spPr>
          <a:xfrm>
            <a:off x="1229594" y="1402169"/>
            <a:ext cx="5902726" cy="646331"/>
          </a:xfrm>
          <a:prstGeom prst="rect">
            <a:avLst/>
          </a:prstGeom>
          <a:noFill/>
        </p:spPr>
        <p:txBody>
          <a:bodyPr wrap="square" rtlCol="0">
            <a:spAutoFit/>
          </a:bodyPr>
          <a:lstStyle/>
          <a:p>
            <a:r>
              <a:rPr lang="en-GB" sz="1800" dirty="0">
                <a:latin typeface="Avenir Light" panose="020B0402020203020204" pitchFamily="34" charset="0"/>
                <a:cs typeface="Avenir Black"/>
              </a:rPr>
              <a:t>Starter – which of the scientific posters do you prefer?</a:t>
            </a:r>
          </a:p>
          <a:p>
            <a:endParaRPr lang="en-GB" dirty="0"/>
          </a:p>
        </p:txBody>
      </p:sp>
      <p:sp>
        <p:nvSpPr>
          <p:cNvPr id="27" name="TextBox 26">
            <a:extLst>
              <a:ext uri="{FF2B5EF4-FFF2-40B4-BE49-F238E27FC236}">
                <a16:creationId xmlns:a16="http://schemas.microsoft.com/office/drawing/2014/main" id="{8F3A1912-BF25-4C31-89B8-086814286FF6}"/>
              </a:ext>
            </a:extLst>
          </p:cNvPr>
          <p:cNvSpPr txBox="1"/>
          <p:nvPr/>
        </p:nvSpPr>
        <p:spPr>
          <a:xfrm>
            <a:off x="1229593" y="1867621"/>
            <a:ext cx="7914407" cy="923330"/>
          </a:xfrm>
          <a:prstGeom prst="rect">
            <a:avLst/>
          </a:prstGeom>
          <a:noFill/>
        </p:spPr>
        <p:txBody>
          <a:bodyPr wrap="square" rtlCol="0">
            <a:spAutoFit/>
          </a:bodyPr>
          <a:lstStyle/>
          <a:p>
            <a:pPr algn="l"/>
            <a:r>
              <a:rPr lang="en-GB" sz="1800" dirty="0">
                <a:latin typeface="Avenir Light" panose="020B0402020203020204" pitchFamily="34" charset="0"/>
                <a:cs typeface="Avenir Black"/>
              </a:rPr>
              <a:t>What are scientific posters and how are they used in the world of scientific research?</a:t>
            </a:r>
          </a:p>
          <a:p>
            <a:endParaRPr lang="en-GB" dirty="0"/>
          </a:p>
        </p:txBody>
      </p:sp>
      <p:sp>
        <p:nvSpPr>
          <p:cNvPr id="28" name="TextBox 27">
            <a:extLst>
              <a:ext uri="{FF2B5EF4-FFF2-40B4-BE49-F238E27FC236}">
                <a16:creationId xmlns:a16="http://schemas.microsoft.com/office/drawing/2014/main" id="{5C40ECFC-3D1F-48DE-9BD5-5487891AE150}"/>
              </a:ext>
            </a:extLst>
          </p:cNvPr>
          <p:cNvSpPr txBox="1"/>
          <p:nvPr/>
        </p:nvSpPr>
        <p:spPr>
          <a:xfrm>
            <a:off x="1229594" y="2482887"/>
            <a:ext cx="5902726" cy="646331"/>
          </a:xfrm>
          <a:prstGeom prst="rect">
            <a:avLst/>
          </a:prstGeom>
          <a:noFill/>
        </p:spPr>
        <p:txBody>
          <a:bodyPr wrap="square" rtlCol="0">
            <a:spAutoFit/>
          </a:bodyPr>
          <a:lstStyle/>
          <a:p>
            <a:r>
              <a:rPr lang="en-GB" sz="1800" dirty="0">
                <a:latin typeface="Avenir Light" panose="020B0402020203020204" pitchFamily="34" charset="0"/>
                <a:cs typeface="Avenir Black"/>
              </a:rPr>
              <a:t>What does a good scientific poster look like? </a:t>
            </a:r>
          </a:p>
          <a:p>
            <a:endParaRPr lang="en-GB" dirty="0"/>
          </a:p>
        </p:txBody>
      </p:sp>
      <p:sp>
        <p:nvSpPr>
          <p:cNvPr id="29" name="TextBox 28">
            <a:extLst>
              <a:ext uri="{FF2B5EF4-FFF2-40B4-BE49-F238E27FC236}">
                <a16:creationId xmlns:a16="http://schemas.microsoft.com/office/drawing/2014/main" id="{2B1DEDC8-08EE-4E30-A9E0-8D40AD058721}"/>
              </a:ext>
            </a:extLst>
          </p:cNvPr>
          <p:cNvSpPr txBox="1"/>
          <p:nvPr/>
        </p:nvSpPr>
        <p:spPr>
          <a:xfrm>
            <a:off x="1229594" y="2959135"/>
            <a:ext cx="5902726" cy="646331"/>
          </a:xfrm>
          <a:prstGeom prst="rect">
            <a:avLst/>
          </a:prstGeom>
          <a:noFill/>
        </p:spPr>
        <p:txBody>
          <a:bodyPr wrap="square" rtlCol="0">
            <a:spAutoFit/>
          </a:bodyPr>
          <a:lstStyle/>
          <a:p>
            <a:pPr algn="l"/>
            <a:r>
              <a:rPr lang="en-GB" dirty="0">
                <a:latin typeface="Avenir Light" panose="020B0402020203020204" pitchFamily="34" charset="0"/>
              </a:rPr>
              <a:t>Researching your own scientific research poster </a:t>
            </a:r>
            <a:endParaRPr lang="it-IT" dirty="0">
              <a:latin typeface="Avenir Light" panose="020B0402020203020204" pitchFamily="34" charset="0"/>
            </a:endParaRPr>
          </a:p>
          <a:p>
            <a:endParaRPr lang="en-GB" dirty="0"/>
          </a:p>
        </p:txBody>
      </p:sp>
      <p:sp>
        <p:nvSpPr>
          <p:cNvPr id="30" name="TextBox 29">
            <a:extLst>
              <a:ext uri="{FF2B5EF4-FFF2-40B4-BE49-F238E27FC236}">
                <a16:creationId xmlns:a16="http://schemas.microsoft.com/office/drawing/2014/main" id="{BC8CD427-0F57-4057-B237-518CB65EDE94}"/>
              </a:ext>
            </a:extLst>
          </p:cNvPr>
          <p:cNvSpPr txBox="1"/>
          <p:nvPr/>
        </p:nvSpPr>
        <p:spPr>
          <a:xfrm>
            <a:off x="1229593" y="3434448"/>
            <a:ext cx="5902726" cy="646331"/>
          </a:xfrm>
          <a:prstGeom prst="rect">
            <a:avLst/>
          </a:prstGeom>
          <a:noFill/>
        </p:spPr>
        <p:txBody>
          <a:bodyPr wrap="square" rtlCol="0">
            <a:spAutoFit/>
          </a:bodyPr>
          <a:lstStyle/>
          <a:p>
            <a:r>
              <a:rPr lang="en-GB" sz="1800" dirty="0">
                <a:latin typeface="Avenir Light" panose="020B0402020203020204" pitchFamily="34" charset="0"/>
                <a:cs typeface="Avenir Black"/>
              </a:rPr>
              <a:t>Note-taking techniques </a:t>
            </a:r>
          </a:p>
          <a:p>
            <a:endParaRPr lang="en-GB" dirty="0"/>
          </a:p>
        </p:txBody>
      </p:sp>
      <p:sp>
        <p:nvSpPr>
          <p:cNvPr id="31" name="Rettangolo 23">
            <a:extLst>
              <a:ext uri="{FF2B5EF4-FFF2-40B4-BE49-F238E27FC236}">
                <a16:creationId xmlns:a16="http://schemas.microsoft.com/office/drawing/2014/main" id="{C1F433EC-320A-4FC0-BC7C-85D2BAA53811}"/>
              </a:ext>
            </a:extLst>
          </p:cNvPr>
          <p:cNvSpPr/>
          <p:nvPr/>
        </p:nvSpPr>
        <p:spPr>
          <a:xfrm rot="16200000">
            <a:off x="824802" y="3966586"/>
            <a:ext cx="257536" cy="78559"/>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CCFFCC"/>
              </a:solidFill>
              <a:effectLst/>
              <a:uLnTx/>
              <a:uFillTx/>
              <a:latin typeface="Calibri" panose="020F0502020204030204"/>
              <a:ea typeface="+mn-ea"/>
              <a:cs typeface="+mn-cs"/>
            </a:endParaRPr>
          </a:p>
        </p:txBody>
      </p:sp>
      <p:sp>
        <p:nvSpPr>
          <p:cNvPr id="32" name="Titolo 3">
            <a:extLst>
              <a:ext uri="{FF2B5EF4-FFF2-40B4-BE49-F238E27FC236}">
                <a16:creationId xmlns:a16="http://schemas.microsoft.com/office/drawing/2014/main" id="{0916A5C6-5883-4740-B3D5-19769C11103A}"/>
              </a:ext>
            </a:extLst>
          </p:cNvPr>
          <p:cNvSpPr txBox="1">
            <a:spLocks/>
          </p:cNvSpPr>
          <p:nvPr/>
        </p:nvSpPr>
        <p:spPr>
          <a:xfrm>
            <a:off x="260688" y="3789862"/>
            <a:ext cx="971069" cy="4371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venir Light" panose="020B0402020203020204" pitchFamily="34" charset="0"/>
                <a:ea typeface="+mj-ea"/>
                <a:cs typeface="Avenir Medium"/>
              </a:rPr>
              <a:t>6</a:t>
            </a:r>
            <a:endParaRPr kumimoji="0" lang="it-IT" sz="1800" b="1" i="0" u="none" strike="noStrike" kern="1200" cap="none" spc="0" normalizeH="0" baseline="0" noProof="0" dirty="0">
              <a:ln>
                <a:noFill/>
              </a:ln>
              <a:solidFill>
                <a:prstClr val="black"/>
              </a:solidFill>
              <a:effectLst/>
              <a:uLnTx/>
              <a:uFillTx/>
              <a:latin typeface="Avenir Light" panose="020B0402020203020204" pitchFamily="34" charset="0"/>
              <a:ea typeface="+mj-ea"/>
              <a:cs typeface="Avenir Medium"/>
            </a:endParaRPr>
          </a:p>
        </p:txBody>
      </p:sp>
      <p:sp>
        <p:nvSpPr>
          <p:cNvPr id="35" name="TextBox 34">
            <a:extLst>
              <a:ext uri="{FF2B5EF4-FFF2-40B4-BE49-F238E27FC236}">
                <a16:creationId xmlns:a16="http://schemas.microsoft.com/office/drawing/2014/main" id="{173342A9-6F0A-42F1-ADDE-CC94D1D4A146}"/>
              </a:ext>
            </a:extLst>
          </p:cNvPr>
          <p:cNvSpPr txBox="1"/>
          <p:nvPr/>
        </p:nvSpPr>
        <p:spPr>
          <a:xfrm>
            <a:off x="1220583" y="3838759"/>
            <a:ext cx="5931650" cy="369332"/>
          </a:xfrm>
          <a:prstGeom prst="rect">
            <a:avLst/>
          </a:prstGeom>
          <a:noFill/>
        </p:spPr>
        <p:txBody>
          <a:bodyPr wrap="square">
            <a:spAutoFit/>
          </a:bodyPr>
          <a:lstStyle/>
          <a:p>
            <a:r>
              <a:rPr lang="en-GB" dirty="0">
                <a:latin typeface="Avenir Light" panose="020B0402020203020204" pitchFamily="34" charset="0"/>
              </a:rPr>
              <a:t>Creating your own scientific research poster </a:t>
            </a:r>
          </a:p>
        </p:txBody>
      </p:sp>
    </p:spTree>
    <p:extLst>
      <p:ext uri="{BB962C8B-B14F-4D97-AF65-F5344CB8AC3E}">
        <p14:creationId xmlns:p14="http://schemas.microsoft.com/office/powerpoint/2010/main" val="420263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8" grpId="0"/>
      <p:bldP spid="29" grpId="0"/>
      <p:bldP spid="30"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2B92-0B98-4EC4-999C-680C7A38BABC}"/>
              </a:ext>
            </a:extLst>
          </p:cNvPr>
          <p:cNvSpPr>
            <a:spLocks noGrp="1"/>
          </p:cNvSpPr>
          <p:nvPr>
            <p:ph type="title"/>
          </p:nvPr>
        </p:nvSpPr>
        <p:spPr/>
        <p:txBody>
          <a:bodyPr/>
          <a:lstStyle/>
          <a:p>
            <a:r>
              <a:rPr lang="en-GB" dirty="0"/>
              <a:t>Mind-maps</a:t>
            </a:r>
          </a:p>
        </p:txBody>
      </p:sp>
      <p:sp>
        <p:nvSpPr>
          <p:cNvPr id="3" name="Content Placeholder 2">
            <a:extLst>
              <a:ext uri="{FF2B5EF4-FFF2-40B4-BE49-F238E27FC236}">
                <a16:creationId xmlns:a16="http://schemas.microsoft.com/office/drawing/2014/main" id="{FEB2C3F9-65D8-4229-9CD1-24DC5ADE81E9}"/>
              </a:ext>
            </a:extLst>
          </p:cNvPr>
          <p:cNvSpPr>
            <a:spLocks noGrp="1"/>
          </p:cNvSpPr>
          <p:nvPr>
            <p:ph idx="1"/>
          </p:nvPr>
        </p:nvSpPr>
        <p:spPr>
          <a:xfrm>
            <a:off x="564675" y="1099085"/>
            <a:ext cx="3229366" cy="3263504"/>
          </a:xfrm>
          <a:solidFill>
            <a:srgbClr val="E6E8C7"/>
          </a:solidFill>
        </p:spPr>
        <p:txBody>
          <a:bodyPr>
            <a:normAutofit fontScale="77500" lnSpcReduction="20000"/>
          </a:bodyPr>
          <a:lstStyle/>
          <a:p>
            <a:pPr marL="0" indent="0" algn="l">
              <a:buNone/>
            </a:pPr>
            <a:r>
              <a:rPr lang="en-GB" sz="1900" b="1" dirty="0">
                <a:latin typeface="+mn-lt"/>
              </a:rPr>
              <a:t>2. Associations</a:t>
            </a:r>
          </a:p>
          <a:p>
            <a:pPr marL="0" indent="0" algn="l">
              <a:buNone/>
            </a:pPr>
            <a:r>
              <a:rPr lang="en-GB" sz="1900" dirty="0">
                <a:latin typeface="+mn-lt"/>
              </a:rPr>
              <a:t>From the central theme associations radiate out. </a:t>
            </a:r>
          </a:p>
          <a:p>
            <a:pPr marL="0" indent="0" algn="l">
              <a:buNone/>
            </a:pPr>
            <a:r>
              <a:rPr lang="en-GB" sz="1900" dirty="0">
                <a:latin typeface="+mn-lt"/>
              </a:rPr>
              <a:t>Associations directly from the central theme are called first level associations. Then second level associations are created, third level and so on. </a:t>
            </a:r>
          </a:p>
          <a:p>
            <a:pPr marL="0" indent="0" algn="l">
              <a:buNone/>
            </a:pPr>
            <a:r>
              <a:rPr lang="en-GB" sz="1900" dirty="0">
                <a:latin typeface="+mn-lt"/>
              </a:rPr>
              <a:t>The brain thinks by imagination and association. When associations are created, connections are made. </a:t>
            </a:r>
          </a:p>
          <a:p>
            <a:pPr marL="0" indent="0" algn="l">
              <a:buNone/>
            </a:pPr>
            <a:r>
              <a:rPr lang="en-GB" sz="1900" dirty="0">
                <a:latin typeface="+mn-lt"/>
              </a:rPr>
              <a:t>These connections are essential for remembering and thinking.</a:t>
            </a:r>
          </a:p>
          <a:p>
            <a:pPr marL="0" indent="0">
              <a:buNone/>
            </a:pPr>
            <a:r>
              <a:rPr lang="en-GB" dirty="0">
                <a:latin typeface="+mn-lt"/>
              </a:rPr>
              <a:t> </a:t>
            </a:r>
            <a:endParaRPr lang="en-GB" b="1" i="0" dirty="0">
              <a:effectLst/>
              <a:latin typeface="+mn-lt"/>
            </a:endParaRPr>
          </a:p>
        </p:txBody>
      </p:sp>
      <p:pic>
        <p:nvPicPr>
          <p:cNvPr id="6" name="Picture 5" descr="Diagram, schematic&#10;&#10;Description automatically generated">
            <a:extLst>
              <a:ext uri="{FF2B5EF4-FFF2-40B4-BE49-F238E27FC236}">
                <a16:creationId xmlns:a16="http://schemas.microsoft.com/office/drawing/2014/main" id="{342F7F26-9661-467C-AC84-F2CB2F60EE79}"/>
              </a:ext>
            </a:extLst>
          </p:cNvPr>
          <p:cNvPicPr>
            <a:picLocks noChangeAspect="1"/>
          </p:cNvPicPr>
          <p:nvPr/>
        </p:nvPicPr>
        <p:blipFill>
          <a:blip r:embed="rId2"/>
          <a:stretch>
            <a:fillRect/>
          </a:stretch>
        </p:blipFill>
        <p:spPr>
          <a:xfrm>
            <a:off x="3925901" y="1285034"/>
            <a:ext cx="5218099" cy="2891605"/>
          </a:xfrm>
          <a:prstGeom prst="rect">
            <a:avLst/>
          </a:prstGeom>
          <a:ln w="19050">
            <a:solidFill>
              <a:schemeClr val="tx1"/>
            </a:solidFill>
          </a:ln>
        </p:spPr>
      </p:pic>
    </p:spTree>
    <p:extLst>
      <p:ext uri="{BB962C8B-B14F-4D97-AF65-F5344CB8AC3E}">
        <p14:creationId xmlns:p14="http://schemas.microsoft.com/office/powerpoint/2010/main" val="1411154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2B92-0B98-4EC4-999C-680C7A38BABC}"/>
              </a:ext>
            </a:extLst>
          </p:cNvPr>
          <p:cNvSpPr>
            <a:spLocks noGrp="1"/>
          </p:cNvSpPr>
          <p:nvPr>
            <p:ph type="title"/>
          </p:nvPr>
        </p:nvSpPr>
        <p:spPr/>
        <p:txBody>
          <a:bodyPr/>
          <a:lstStyle/>
          <a:p>
            <a:r>
              <a:rPr lang="en-GB" dirty="0"/>
              <a:t>Mind-maps</a:t>
            </a:r>
          </a:p>
        </p:txBody>
      </p:sp>
      <p:sp>
        <p:nvSpPr>
          <p:cNvPr id="3" name="Content Placeholder 2">
            <a:extLst>
              <a:ext uri="{FF2B5EF4-FFF2-40B4-BE49-F238E27FC236}">
                <a16:creationId xmlns:a16="http://schemas.microsoft.com/office/drawing/2014/main" id="{FEB2C3F9-65D8-4229-9CD1-24DC5ADE81E9}"/>
              </a:ext>
            </a:extLst>
          </p:cNvPr>
          <p:cNvSpPr>
            <a:spLocks noGrp="1"/>
          </p:cNvSpPr>
          <p:nvPr>
            <p:ph idx="1"/>
          </p:nvPr>
        </p:nvSpPr>
        <p:spPr>
          <a:xfrm>
            <a:off x="564675" y="1099085"/>
            <a:ext cx="3229366" cy="3263504"/>
          </a:xfrm>
          <a:solidFill>
            <a:srgbClr val="E6E8C7"/>
          </a:solidFill>
        </p:spPr>
        <p:txBody>
          <a:bodyPr>
            <a:normAutofit/>
          </a:bodyPr>
          <a:lstStyle/>
          <a:p>
            <a:pPr marL="0" indent="0" algn="l">
              <a:buNone/>
            </a:pPr>
            <a:r>
              <a:rPr lang="en-GB" sz="1900" b="1" dirty="0">
                <a:latin typeface="+mn-lt"/>
              </a:rPr>
              <a:t>3. Key-words</a:t>
            </a:r>
          </a:p>
          <a:p>
            <a:pPr marL="0" indent="0" algn="l">
              <a:buNone/>
            </a:pPr>
            <a:r>
              <a:rPr lang="en-GB" sz="1500" dirty="0">
                <a:latin typeface="+mn-lt"/>
              </a:rPr>
              <a:t>Mind maps summarize information. Instead of sentences, ideally only single keywords are used. </a:t>
            </a:r>
          </a:p>
          <a:p>
            <a:pPr marL="0" indent="0" algn="l">
              <a:buNone/>
            </a:pPr>
            <a:endParaRPr lang="en-GB" sz="1500" dirty="0">
              <a:latin typeface="+mn-lt"/>
            </a:endParaRPr>
          </a:p>
          <a:p>
            <a:pPr marL="0" indent="0" algn="l">
              <a:buNone/>
            </a:pPr>
            <a:r>
              <a:rPr lang="en-GB" sz="1500" dirty="0">
                <a:latin typeface="+mn-lt"/>
              </a:rPr>
              <a:t>A single word per association gives more freedom, creativity and clarity.</a:t>
            </a:r>
          </a:p>
          <a:p>
            <a:pPr marL="0" indent="0">
              <a:buNone/>
            </a:pPr>
            <a:r>
              <a:rPr lang="en-GB" dirty="0">
                <a:latin typeface="+mn-lt"/>
              </a:rPr>
              <a:t> </a:t>
            </a:r>
            <a:endParaRPr lang="en-GB" b="1" i="0" dirty="0">
              <a:effectLst/>
              <a:latin typeface="+mn-lt"/>
            </a:endParaRPr>
          </a:p>
        </p:txBody>
      </p:sp>
      <p:pic>
        <p:nvPicPr>
          <p:cNvPr id="5" name="Picture 4" descr="Diagram&#10;&#10;Description automatically generated">
            <a:extLst>
              <a:ext uri="{FF2B5EF4-FFF2-40B4-BE49-F238E27FC236}">
                <a16:creationId xmlns:a16="http://schemas.microsoft.com/office/drawing/2014/main" id="{73536F03-A2F7-4F6F-8B4F-5376E78E2CDA}"/>
              </a:ext>
            </a:extLst>
          </p:cNvPr>
          <p:cNvPicPr>
            <a:picLocks noChangeAspect="1"/>
          </p:cNvPicPr>
          <p:nvPr/>
        </p:nvPicPr>
        <p:blipFill>
          <a:blip r:embed="rId2"/>
          <a:stretch>
            <a:fillRect/>
          </a:stretch>
        </p:blipFill>
        <p:spPr>
          <a:xfrm>
            <a:off x="4364819" y="1379540"/>
            <a:ext cx="4372585" cy="2133898"/>
          </a:xfrm>
          <a:prstGeom prst="rect">
            <a:avLst/>
          </a:prstGeom>
          <a:ln w="12700">
            <a:solidFill>
              <a:schemeClr val="tx1"/>
            </a:solidFill>
          </a:ln>
        </p:spPr>
      </p:pic>
    </p:spTree>
    <p:extLst>
      <p:ext uri="{BB962C8B-B14F-4D97-AF65-F5344CB8AC3E}">
        <p14:creationId xmlns:p14="http://schemas.microsoft.com/office/powerpoint/2010/main" val="342540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02B92-0B98-4EC4-999C-680C7A38BABC}"/>
              </a:ext>
            </a:extLst>
          </p:cNvPr>
          <p:cNvSpPr>
            <a:spLocks noGrp="1"/>
          </p:cNvSpPr>
          <p:nvPr>
            <p:ph type="title"/>
          </p:nvPr>
        </p:nvSpPr>
        <p:spPr/>
        <p:txBody>
          <a:bodyPr/>
          <a:lstStyle/>
          <a:p>
            <a:r>
              <a:rPr lang="en-GB" dirty="0"/>
              <a:t>Mind-maps</a:t>
            </a:r>
          </a:p>
        </p:txBody>
      </p:sp>
      <p:sp>
        <p:nvSpPr>
          <p:cNvPr id="3" name="Content Placeholder 2">
            <a:extLst>
              <a:ext uri="{FF2B5EF4-FFF2-40B4-BE49-F238E27FC236}">
                <a16:creationId xmlns:a16="http://schemas.microsoft.com/office/drawing/2014/main" id="{FEB2C3F9-65D8-4229-9CD1-24DC5ADE81E9}"/>
              </a:ext>
            </a:extLst>
          </p:cNvPr>
          <p:cNvSpPr>
            <a:spLocks noGrp="1"/>
          </p:cNvSpPr>
          <p:nvPr>
            <p:ph idx="1"/>
          </p:nvPr>
        </p:nvSpPr>
        <p:spPr>
          <a:xfrm>
            <a:off x="564674" y="1099085"/>
            <a:ext cx="3318393" cy="3182466"/>
          </a:xfrm>
          <a:solidFill>
            <a:srgbClr val="E6E8C7"/>
          </a:solidFill>
        </p:spPr>
        <p:txBody>
          <a:bodyPr>
            <a:noAutofit/>
          </a:bodyPr>
          <a:lstStyle/>
          <a:p>
            <a:pPr marL="0" indent="0" algn="l">
              <a:buNone/>
            </a:pPr>
            <a:r>
              <a:rPr lang="en-GB" sz="1900" b="1" dirty="0">
                <a:latin typeface="+mn-lt"/>
              </a:rPr>
              <a:t>4. Colour &amp; images</a:t>
            </a:r>
          </a:p>
          <a:p>
            <a:pPr marL="0" indent="0" algn="l">
              <a:buNone/>
            </a:pPr>
            <a:r>
              <a:rPr lang="en-GB" sz="1400" dirty="0">
                <a:latin typeface="+mn-lt"/>
              </a:rPr>
              <a:t>The use of colour is important in the mind map. </a:t>
            </a:r>
          </a:p>
          <a:p>
            <a:pPr marL="0" indent="0" algn="l">
              <a:buNone/>
            </a:pPr>
            <a:r>
              <a:rPr lang="en-GB" sz="1400" dirty="0">
                <a:latin typeface="+mn-lt"/>
              </a:rPr>
              <a:t>Research shows that people who use colour and images in their imagination, when they are learning, are better in remembering than those who don’t.</a:t>
            </a:r>
          </a:p>
          <a:p>
            <a:pPr marL="0" indent="0" algn="l">
              <a:buNone/>
            </a:pPr>
            <a:r>
              <a:rPr lang="en-GB" sz="1400" dirty="0">
                <a:latin typeface="+mn-lt"/>
              </a:rPr>
              <a:t>Mind maps summarize information. Instead of sentences, ideally only single keywords are used. </a:t>
            </a:r>
          </a:p>
          <a:p>
            <a:pPr marL="0" indent="0" algn="l">
              <a:buNone/>
            </a:pPr>
            <a:r>
              <a:rPr lang="en-GB" sz="1400" dirty="0">
                <a:latin typeface="+mn-lt"/>
              </a:rPr>
              <a:t>A single word per association gives more clarity.</a:t>
            </a:r>
          </a:p>
          <a:p>
            <a:pPr marL="0" indent="0">
              <a:buNone/>
            </a:pPr>
            <a:r>
              <a:rPr lang="en-GB" sz="1400" dirty="0">
                <a:latin typeface="+mn-lt"/>
              </a:rPr>
              <a:t> </a:t>
            </a:r>
            <a:endParaRPr lang="en-GB" sz="1600" dirty="0">
              <a:latin typeface="+mn-lt"/>
            </a:endParaRPr>
          </a:p>
        </p:txBody>
      </p:sp>
      <p:pic>
        <p:nvPicPr>
          <p:cNvPr id="6" name="Picture 5" descr="Diagram&#10;&#10;Description automatically generated">
            <a:extLst>
              <a:ext uri="{FF2B5EF4-FFF2-40B4-BE49-F238E27FC236}">
                <a16:creationId xmlns:a16="http://schemas.microsoft.com/office/drawing/2014/main" id="{CC3C1F8A-19CF-412A-AD0F-5BDAC1218B84}"/>
              </a:ext>
            </a:extLst>
          </p:cNvPr>
          <p:cNvPicPr>
            <a:picLocks noChangeAspect="1"/>
          </p:cNvPicPr>
          <p:nvPr/>
        </p:nvPicPr>
        <p:blipFill rotWithShape="1">
          <a:blip r:embed="rId3"/>
          <a:srcRect l="7243" t="-1692" b="1"/>
          <a:stretch/>
        </p:blipFill>
        <p:spPr>
          <a:xfrm>
            <a:off x="4049720" y="1099084"/>
            <a:ext cx="5094280" cy="3182467"/>
          </a:xfrm>
          <a:prstGeom prst="rect">
            <a:avLst/>
          </a:prstGeom>
          <a:ln w="12700">
            <a:solidFill>
              <a:schemeClr val="tx1"/>
            </a:solidFill>
          </a:ln>
        </p:spPr>
      </p:pic>
    </p:spTree>
    <p:extLst>
      <p:ext uri="{BB962C8B-B14F-4D97-AF65-F5344CB8AC3E}">
        <p14:creationId xmlns:p14="http://schemas.microsoft.com/office/powerpoint/2010/main" val="2592191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E5507-FD48-4579-9BE6-6C0DBEA33D3D}"/>
              </a:ext>
            </a:extLst>
          </p:cNvPr>
          <p:cNvSpPr>
            <a:spLocks noGrp="1"/>
          </p:cNvSpPr>
          <p:nvPr>
            <p:ph type="title"/>
          </p:nvPr>
        </p:nvSpPr>
        <p:spPr/>
        <p:txBody>
          <a:bodyPr/>
          <a:lstStyle/>
          <a:p>
            <a:r>
              <a:rPr lang="en-GB" dirty="0"/>
              <a:t>Mind-mapping</a:t>
            </a:r>
          </a:p>
        </p:txBody>
      </p:sp>
      <p:sp>
        <p:nvSpPr>
          <p:cNvPr id="3" name="Content Placeholder 2">
            <a:extLst>
              <a:ext uri="{FF2B5EF4-FFF2-40B4-BE49-F238E27FC236}">
                <a16:creationId xmlns:a16="http://schemas.microsoft.com/office/drawing/2014/main" id="{584BF880-41B2-4BBD-BA70-CB39F2383061}"/>
              </a:ext>
            </a:extLst>
          </p:cNvPr>
          <p:cNvSpPr>
            <a:spLocks noGrp="1"/>
          </p:cNvSpPr>
          <p:nvPr>
            <p:ph idx="1"/>
          </p:nvPr>
        </p:nvSpPr>
        <p:spPr>
          <a:xfrm>
            <a:off x="628650" y="1369219"/>
            <a:ext cx="7886700" cy="2719455"/>
          </a:xfrm>
          <a:solidFill>
            <a:srgbClr val="61E5A5"/>
          </a:solidFill>
        </p:spPr>
        <p:txBody>
          <a:bodyPr/>
          <a:lstStyle/>
          <a:p>
            <a:pPr marL="0" indent="0">
              <a:buNone/>
            </a:pPr>
            <a:r>
              <a:rPr lang="en-GB" sz="1800" dirty="0">
                <a:latin typeface="Arial Black" panose="020B0A04020102020204" pitchFamily="34" charset="0"/>
                <a:ea typeface="DengXian" panose="02010600030101010101" pitchFamily="2" charset="-122"/>
                <a:cs typeface="Times New Roman" panose="02020603050405020304" pitchFamily="18" charset="0"/>
              </a:rPr>
              <a:t>Task:</a:t>
            </a:r>
            <a:endParaRPr lang="en-GB" dirty="0"/>
          </a:p>
          <a:p>
            <a:r>
              <a:rPr lang="en-GB" dirty="0"/>
              <a:t>Let’s have a go at using the mind-mapping method now</a:t>
            </a:r>
          </a:p>
          <a:p>
            <a:endParaRPr lang="en-GB" dirty="0"/>
          </a:p>
          <a:p>
            <a:r>
              <a:rPr lang="en-GB" dirty="0"/>
              <a:t>Take a blank page in your booklet (page 9)</a:t>
            </a:r>
          </a:p>
          <a:p>
            <a:pPr marL="0" indent="0">
              <a:buNone/>
            </a:pPr>
            <a:endParaRPr lang="en-GB" dirty="0"/>
          </a:p>
          <a:p>
            <a:r>
              <a:rPr lang="en-GB" dirty="0"/>
              <a:t>Create a mind-map that will help you to plan and order ideas for your poster</a:t>
            </a:r>
          </a:p>
        </p:txBody>
      </p:sp>
      <p:sp>
        <p:nvSpPr>
          <p:cNvPr id="4" name="TextBox 3">
            <a:extLst>
              <a:ext uri="{FF2B5EF4-FFF2-40B4-BE49-F238E27FC236}">
                <a16:creationId xmlns:a16="http://schemas.microsoft.com/office/drawing/2014/main" id="{671F81FC-1557-4909-A384-7F870D553358}"/>
              </a:ext>
            </a:extLst>
          </p:cNvPr>
          <p:cNvSpPr txBox="1"/>
          <p:nvPr/>
        </p:nvSpPr>
        <p:spPr>
          <a:xfrm>
            <a:off x="2914650" y="3905155"/>
            <a:ext cx="5600700" cy="1600438"/>
          </a:xfrm>
          <a:prstGeom prst="rect">
            <a:avLst/>
          </a:prstGeom>
          <a:noFill/>
        </p:spPr>
        <p:txBody>
          <a:bodyPr wrap="square" rtlCol="0">
            <a:spAutoFit/>
          </a:bodyPr>
          <a:lstStyle/>
          <a:p>
            <a:r>
              <a:rPr lang="en-GB" sz="8000" b="1" dirty="0">
                <a:solidFill>
                  <a:srgbClr val="7CDF45"/>
                </a:solidFill>
                <a:latin typeface="Avenir Medium"/>
                <a:ea typeface="+mj-ea"/>
              </a:rPr>
              <a:t>PAUSE HERE</a:t>
            </a:r>
          </a:p>
          <a:p>
            <a:endParaRPr lang="en-GB" dirty="0"/>
          </a:p>
        </p:txBody>
      </p:sp>
    </p:spTree>
    <p:extLst>
      <p:ext uri="{BB962C8B-B14F-4D97-AF65-F5344CB8AC3E}">
        <p14:creationId xmlns:p14="http://schemas.microsoft.com/office/powerpoint/2010/main" val="35673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1749-2FC8-4338-8D42-DFC75FD7BCC5}"/>
              </a:ext>
            </a:extLst>
          </p:cNvPr>
          <p:cNvSpPr>
            <a:spLocks noGrp="1"/>
          </p:cNvSpPr>
          <p:nvPr>
            <p:ph type="title"/>
          </p:nvPr>
        </p:nvSpPr>
        <p:spPr/>
        <p:txBody>
          <a:bodyPr/>
          <a:lstStyle/>
          <a:p>
            <a:r>
              <a:rPr lang="en-GB" dirty="0"/>
              <a:t>Reflections</a:t>
            </a:r>
          </a:p>
        </p:txBody>
      </p:sp>
      <p:sp>
        <p:nvSpPr>
          <p:cNvPr id="3" name="Content Placeholder 2">
            <a:extLst>
              <a:ext uri="{FF2B5EF4-FFF2-40B4-BE49-F238E27FC236}">
                <a16:creationId xmlns:a16="http://schemas.microsoft.com/office/drawing/2014/main" id="{B16F0D6D-DEFB-43A3-B846-7617FB20A512}"/>
              </a:ext>
            </a:extLst>
          </p:cNvPr>
          <p:cNvSpPr>
            <a:spLocks noGrp="1"/>
          </p:cNvSpPr>
          <p:nvPr>
            <p:ph idx="1"/>
          </p:nvPr>
        </p:nvSpPr>
        <p:spPr>
          <a:xfrm>
            <a:off x="628650" y="1369219"/>
            <a:ext cx="7886700" cy="1517672"/>
          </a:xfrm>
          <a:solidFill>
            <a:srgbClr val="FFA500"/>
          </a:solidFill>
        </p:spPr>
        <p:txBody>
          <a:bodyPr/>
          <a:lstStyle/>
          <a:p>
            <a:r>
              <a:rPr lang="en-GB" dirty="0"/>
              <a:t>How did you find each note taking method?</a:t>
            </a:r>
          </a:p>
          <a:p>
            <a:r>
              <a:rPr lang="en-GB" dirty="0"/>
              <a:t>Which of these methods will you keep using?</a:t>
            </a:r>
          </a:p>
          <a:p>
            <a:r>
              <a:rPr lang="en-GB" dirty="0"/>
              <a:t>What didn’t work for you?</a:t>
            </a:r>
          </a:p>
        </p:txBody>
      </p:sp>
    </p:spTree>
    <p:extLst>
      <p:ext uri="{BB962C8B-B14F-4D97-AF65-F5344CB8AC3E}">
        <p14:creationId xmlns:p14="http://schemas.microsoft.com/office/powerpoint/2010/main" val="1486125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9" y="0"/>
            <a:ext cx="6303013" cy="3425183"/>
          </a:xfrm>
          <a:prstGeom prst="rect">
            <a:avLst/>
          </a:prstGeom>
        </p:spPr>
      </p:pic>
      <p:sp>
        <p:nvSpPr>
          <p:cNvPr id="4" name="Rettangolo 3"/>
          <p:cNvSpPr/>
          <p:nvPr/>
        </p:nvSpPr>
        <p:spPr>
          <a:xfrm>
            <a:off x="1267028" y="890039"/>
            <a:ext cx="1952118" cy="4264315"/>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1267548" y="0"/>
            <a:ext cx="1952118" cy="1335058"/>
          </a:xfrm>
          <a:prstGeom prst="rect">
            <a:avLst/>
          </a:prstGeom>
          <a:solidFill>
            <a:srgbClr val="0A5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1" y="4726248"/>
            <a:ext cx="1267548" cy="428106"/>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A5080"/>
              </a:solidFill>
            </a:endParaRPr>
          </a:p>
        </p:txBody>
      </p:sp>
      <p:sp>
        <p:nvSpPr>
          <p:cNvPr id="12" name="Rettangolo 11"/>
          <p:cNvSpPr/>
          <p:nvPr/>
        </p:nvSpPr>
        <p:spPr>
          <a:xfrm>
            <a:off x="3219146" y="0"/>
            <a:ext cx="592326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Titolo 3"/>
          <p:cNvSpPr txBox="1">
            <a:spLocks/>
          </p:cNvSpPr>
          <p:nvPr/>
        </p:nvSpPr>
        <p:spPr>
          <a:xfrm>
            <a:off x="3541332" y="1070727"/>
            <a:ext cx="4002389"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400" dirty="0">
                <a:latin typeface="Avenir Black"/>
                <a:cs typeface="Avenir Black"/>
              </a:rPr>
              <a:t>6.Creating your own scientific research poster </a:t>
            </a:r>
            <a:endParaRPr lang="it-IT" sz="2400" dirty="0">
              <a:latin typeface="Avenir Black"/>
              <a:cs typeface="Avenir Black"/>
            </a:endParaRPr>
          </a:p>
        </p:txBody>
      </p:sp>
      <p:pic>
        <p:nvPicPr>
          <p:cNvPr id="2" name="Immagine 9" descr="Logo Causeway.jpg">
            <a:extLst>
              <a:ext uri="{FF2B5EF4-FFF2-40B4-BE49-F238E27FC236}">
                <a16:creationId xmlns:a16="http://schemas.microsoft.com/office/drawing/2014/main" id="{2D7B5C5D-6AE2-4287-8F8E-F4CBA3595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2937" y="120191"/>
            <a:ext cx="1443567" cy="769848"/>
          </a:xfrm>
          <a:prstGeom prst="rect">
            <a:avLst/>
          </a:prstGeom>
        </p:spPr>
      </p:pic>
    </p:spTree>
    <p:extLst>
      <p:ext uri="{BB962C8B-B14F-4D97-AF65-F5344CB8AC3E}">
        <p14:creationId xmlns:p14="http://schemas.microsoft.com/office/powerpoint/2010/main" val="2785348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1 9"/>
          <p:cNvCxnSpPr/>
          <p:nvPr/>
        </p:nvCxnSpPr>
        <p:spPr>
          <a:xfrm>
            <a:off x="746223" y="4689632"/>
            <a:ext cx="213589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ttangolo 10"/>
          <p:cNvSpPr/>
          <p:nvPr/>
        </p:nvSpPr>
        <p:spPr>
          <a:xfrm>
            <a:off x="659383" y="4704735"/>
            <a:ext cx="4572000" cy="246221"/>
          </a:xfrm>
          <a:prstGeom prst="rect">
            <a:avLst/>
          </a:prstGeom>
        </p:spPr>
        <p:txBody>
          <a:bodyPr>
            <a:spAutoFit/>
          </a:bodyPr>
          <a:lstStyle/>
          <a:p>
            <a:r>
              <a:rPr lang="en-GB" sz="1000" dirty="0">
                <a:solidFill>
                  <a:srgbClr val="FD9409"/>
                </a:solidFill>
                <a:latin typeface="Avenir Medium"/>
                <a:cs typeface="Avenir Medium"/>
              </a:rPr>
              <a:t>www.causeway.education</a:t>
            </a:r>
          </a:p>
        </p:txBody>
      </p:sp>
      <p:pic>
        <p:nvPicPr>
          <p:cNvPr id="12" name="Immagine 11" descr="Symbo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8249" y="197359"/>
            <a:ext cx="563944" cy="291761"/>
          </a:xfrm>
          <a:prstGeom prst="rect">
            <a:avLst/>
          </a:prstGeom>
        </p:spPr>
      </p:pic>
      <p:sp>
        <p:nvSpPr>
          <p:cNvPr id="13" name="Titolo 3">
            <a:extLst>
              <a:ext uri="{FF2B5EF4-FFF2-40B4-BE49-F238E27FC236}">
                <a16:creationId xmlns:a16="http://schemas.microsoft.com/office/drawing/2014/main" id="{BEC28477-65F4-40BE-B316-463A8E983D3A}"/>
              </a:ext>
            </a:extLst>
          </p:cNvPr>
          <p:cNvSpPr txBox="1">
            <a:spLocks/>
          </p:cNvSpPr>
          <p:nvPr/>
        </p:nvSpPr>
        <p:spPr>
          <a:xfrm>
            <a:off x="589742" y="218843"/>
            <a:ext cx="6230158"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it-IT" sz="2800">
              <a:latin typeface="Avenir Black"/>
              <a:cs typeface="Avenir Black"/>
            </a:endParaRPr>
          </a:p>
        </p:txBody>
      </p:sp>
      <p:sp>
        <p:nvSpPr>
          <p:cNvPr id="15" name="Rettangolo 15">
            <a:extLst>
              <a:ext uri="{FF2B5EF4-FFF2-40B4-BE49-F238E27FC236}">
                <a16:creationId xmlns:a16="http://schemas.microsoft.com/office/drawing/2014/main" id="{38B0956F-67F6-4CF7-BF84-D72D018EE992}"/>
              </a:ext>
            </a:extLst>
          </p:cNvPr>
          <p:cNvSpPr/>
          <p:nvPr/>
        </p:nvSpPr>
        <p:spPr>
          <a:xfrm>
            <a:off x="5" y="634296"/>
            <a:ext cx="525863" cy="220435"/>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CCFFCC"/>
              </a:solidFill>
            </a:endParaRPr>
          </a:p>
        </p:txBody>
      </p:sp>
      <p:pic>
        <p:nvPicPr>
          <p:cNvPr id="16" name="Immagine 22" descr="gree bridge.png">
            <a:extLst>
              <a:ext uri="{FF2B5EF4-FFF2-40B4-BE49-F238E27FC236}">
                <a16:creationId xmlns:a16="http://schemas.microsoft.com/office/drawing/2014/main" id="{2E3C10E3-DA07-43B0-8422-5DDF0175C32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238065" y="4256966"/>
            <a:ext cx="905935" cy="895537"/>
          </a:xfrm>
          <a:prstGeom prst="rect">
            <a:avLst/>
          </a:prstGeom>
        </p:spPr>
      </p:pic>
      <p:sp>
        <p:nvSpPr>
          <p:cNvPr id="5" name="Slide Number Placeholder 4">
            <a:extLst>
              <a:ext uri="{FF2B5EF4-FFF2-40B4-BE49-F238E27FC236}">
                <a16:creationId xmlns:a16="http://schemas.microsoft.com/office/drawing/2014/main" id="{5C8D8030-5E16-4E0C-917F-00BE1FA1CC26}"/>
              </a:ext>
            </a:extLst>
          </p:cNvPr>
          <p:cNvSpPr>
            <a:spLocks noGrp="1"/>
          </p:cNvSpPr>
          <p:nvPr>
            <p:ph type="sldNum" sz="quarter" idx="12"/>
          </p:nvPr>
        </p:nvSpPr>
        <p:spPr/>
        <p:txBody>
          <a:bodyPr/>
          <a:lstStyle/>
          <a:p>
            <a:fld id="{2654E278-9A65-ED4B-9EB9-0643104C0D5A}" type="slidenum">
              <a:rPr lang="en-US" dirty="0" smtClean="0"/>
              <a:t>36</a:t>
            </a:fld>
            <a:endParaRPr lang="en-US" dirty="0"/>
          </a:p>
        </p:txBody>
      </p:sp>
      <p:sp>
        <p:nvSpPr>
          <p:cNvPr id="14" name="Titolo 3">
            <a:extLst>
              <a:ext uri="{FF2B5EF4-FFF2-40B4-BE49-F238E27FC236}">
                <a16:creationId xmlns:a16="http://schemas.microsoft.com/office/drawing/2014/main" id="{1544DE0F-973C-42E8-9FB1-A341095BEABD}"/>
              </a:ext>
            </a:extLst>
          </p:cNvPr>
          <p:cNvSpPr txBox="1">
            <a:spLocks/>
          </p:cNvSpPr>
          <p:nvPr/>
        </p:nvSpPr>
        <p:spPr>
          <a:xfrm>
            <a:off x="589742" y="274541"/>
            <a:ext cx="7788507"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it-IT" sz="2800" dirty="0">
              <a:latin typeface="Avenir Black"/>
              <a:cs typeface="Avenir Black"/>
            </a:endParaRPr>
          </a:p>
        </p:txBody>
      </p:sp>
      <p:sp>
        <p:nvSpPr>
          <p:cNvPr id="17" name="Title 1">
            <a:extLst>
              <a:ext uri="{FF2B5EF4-FFF2-40B4-BE49-F238E27FC236}">
                <a16:creationId xmlns:a16="http://schemas.microsoft.com/office/drawing/2014/main" id="{94CBE795-B661-4CDC-9E28-EBFF223ECDDE}"/>
              </a:ext>
            </a:extLst>
          </p:cNvPr>
          <p:cNvSpPr>
            <a:spLocks noGrp="1"/>
          </p:cNvSpPr>
          <p:nvPr>
            <p:ph type="title"/>
          </p:nvPr>
        </p:nvSpPr>
        <p:spPr>
          <a:xfrm>
            <a:off x="628650" y="336215"/>
            <a:ext cx="7886700" cy="816595"/>
          </a:xfrm>
        </p:spPr>
        <p:txBody>
          <a:bodyPr>
            <a:normAutofit fontScale="90000"/>
          </a:bodyPr>
          <a:lstStyle/>
          <a:p>
            <a:pPr algn="l"/>
            <a:r>
              <a:rPr lang="en-GB" sz="2800" dirty="0">
                <a:latin typeface="Avenir Black"/>
                <a:cs typeface="Avenir Black"/>
              </a:rPr>
              <a:t>6.Is there any numerical data in your research article?</a:t>
            </a:r>
            <a:endParaRPr lang="it-IT" sz="2800" dirty="0">
              <a:latin typeface="Avenir Black"/>
              <a:cs typeface="Avenir Black"/>
            </a:endParaRPr>
          </a:p>
        </p:txBody>
      </p:sp>
      <p:sp>
        <p:nvSpPr>
          <p:cNvPr id="4" name="TextBox 3">
            <a:extLst>
              <a:ext uri="{FF2B5EF4-FFF2-40B4-BE49-F238E27FC236}">
                <a16:creationId xmlns:a16="http://schemas.microsoft.com/office/drawing/2014/main" id="{884167CD-09D4-4D37-B5FD-AF21E5087671}"/>
              </a:ext>
            </a:extLst>
          </p:cNvPr>
          <p:cNvSpPr txBox="1"/>
          <p:nvPr/>
        </p:nvSpPr>
        <p:spPr>
          <a:xfrm>
            <a:off x="746223" y="1321362"/>
            <a:ext cx="7491842" cy="2585323"/>
          </a:xfrm>
          <a:prstGeom prst="rect">
            <a:avLst/>
          </a:prstGeom>
          <a:solidFill>
            <a:srgbClr val="61E5A5"/>
          </a:solidFill>
        </p:spPr>
        <p:txBody>
          <a:bodyPr wrap="square" rtlCol="0">
            <a:spAutoFit/>
          </a:bodyPr>
          <a:lstStyle/>
          <a:p>
            <a:pPr algn="l"/>
            <a:r>
              <a:rPr lang="en-GB" dirty="0">
                <a:latin typeface="Avenir Light" panose="020B0402020203020204" pitchFamily="34" charset="0"/>
              </a:rPr>
              <a:t>How could you incorporate this data it into your poster?</a:t>
            </a:r>
          </a:p>
          <a:p>
            <a:pPr algn="l"/>
            <a:endParaRPr lang="en-GB" dirty="0">
              <a:latin typeface="Avenir Black" panose="020B0803020203020204" pitchFamily="34" charset="0"/>
            </a:endParaRPr>
          </a:p>
          <a:p>
            <a:pPr algn="l"/>
            <a:r>
              <a:rPr lang="en-GB" dirty="0">
                <a:latin typeface="Avenir Black" panose="020B0803020203020204" pitchFamily="34" charset="0"/>
              </a:rPr>
              <a:t>Article: </a:t>
            </a:r>
            <a:r>
              <a:rPr lang="en-GB" dirty="0">
                <a:latin typeface="Avenir Light" panose="020B0402020203020204" pitchFamily="34" charset="0"/>
              </a:rPr>
              <a:t>Rapid Covid testing in England may be scaled back over false positives</a:t>
            </a:r>
          </a:p>
          <a:p>
            <a:pPr algn="l"/>
            <a:endParaRPr lang="en-GB" dirty="0">
              <a:latin typeface="Avenir Light" panose="020B0402020203020204" pitchFamily="34" charset="0"/>
            </a:endParaRPr>
          </a:p>
          <a:p>
            <a:pPr algn="l"/>
            <a:r>
              <a:rPr lang="en-GB" dirty="0">
                <a:latin typeface="Avenir Black" panose="020B0803020203020204" pitchFamily="34" charset="0"/>
              </a:rPr>
              <a:t>Data: </a:t>
            </a:r>
            <a:r>
              <a:rPr lang="en-GB" dirty="0">
                <a:latin typeface="Avenir Light" panose="020B0402020203020204" pitchFamily="34" charset="0"/>
              </a:rPr>
              <a:t>“Data obtained by the BBC from 26m lateral flow tests in March found that, among 30,904 positive results, 82% were correct and 18% were false positives.”</a:t>
            </a:r>
          </a:p>
          <a:p>
            <a:pPr algn="l"/>
            <a:endParaRPr lang="en-GB" dirty="0">
              <a:latin typeface="Avenir Light" panose="020B0402020203020204" pitchFamily="34" charset="0"/>
            </a:endParaRPr>
          </a:p>
        </p:txBody>
      </p:sp>
    </p:spTree>
    <p:extLst>
      <p:ext uri="{BB962C8B-B14F-4D97-AF65-F5344CB8AC3E}">
        <p14:creationId xmlns:p14="http://schemas.microsoft.com/office/powerpoint/2010/main" val="1282034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1287-61D0-444A-91DF-8068A8B1197B}"/>
              </a:ext>
            </a:extLst>
          </p:cNvPr>
          <p:cNvSpPr>
            <a:spLocks noGrp="1"/>
          </p:cNvSpPr>
          <p:nvPr>
            <p:ph type="title"/>
          </p:nvPr>
        </p:nvSpPr>
        <p:spPr/>
        <p:txBody>
          <a:bodyPr>
            <a:normAutofit fontScale="90000"/>
          </a:bodyPr>
          <a:lstStyle/>
          <a:p>
            <a:r>
              <a:rPr lang="en-GB" sz="2800" dirty="0">
                <a:latin typeface="Avenir Black"/>
                <a:cs typeface="Avenir Black"/>
              </a:rPr>
              <a:t>6.Is there any numerical data in your research article?</a:t>
            </a:r>
            <a:endParaRPr lang="en-GB" dirty="0"/>
          </a:p>
        </p:txBody>
      </p:sp>
      <p:graphicFrame>
        <p:nvGraphicFramePr>
          <p:cNvPr id="14" name="Content Placeholder 13">
            <a:extLst>
              <a:ext uri="{FF2B5EF4-FFF2-40B4-BE49-F238E27FC236}">
                <a16:creationId xmlns:a16="http://schemas.microsoft.com/office/drawing/2014/main" id="{17C078C7-E39B-424C-A06B-480AE04FEE95}"/>
              </a:ext>
            </a:extLst>
          </p:cNvPr>
          <p:cNvGraphicFramePr>
            <a:graphicFrameLocks noGrp="1"/>
          </p:cNvGraphicFramePr>
          <p:nvPr>
            <p:ph idx="1"/>
            <p:extLst>
              <p:ext uri="{D42A27DB-BD31-4B8C-83A1-F6EECF244321}">
                <p14:modId xmlns:p14="http://schemas.microsoft.com/office/powerpoint/2010/main" val="36193881"/>
              </p:ext>
            </p:extLst>
          </p:nvPr>
        </p:nvGraphicFramePr>
        <p:xfrm>
          <a:off x="628650" y="1370013"/>
          <a:ext cx="7886700" cy="3262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3811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1287-61D0-444A-91DF-8068A8B1197B}"/>
              </a:ext>
            </a:extLst>
          </p:cNvPr>
          <p:cNvSpPr>
            <a:spLocks noGrp="1"/>
          </p:cNvSpPr>
          <p:nvPr>
            <p:ph type="title"/>
          </p:nvPr>
        </p:nvSpPr>
        <p:spPr/>
        <p:txBody>
          <a:bodyPr>
            <a:normAutofit fontScale="90000"/>
          </a:bodyPr>
          <a:lstStyle/>
          <a:p>
            <a:r>
              <a:rPr lang="en-GB" sz="2800" dirty="0">
                <a:latin typeface="Avenir Black"/>
                <a:cs typeface="Avenir Black"/>
              </a:rPr>
              <a:t>6.Is there any numerical data in your research article?</a:t>
            </a:r>
            <a:endParaRPr lang="en-GB" dirty="0"/>
          </a:p>
        </p:txBody>
      </p:sp>
      <p:graphicFrame>
        <p:nvGraphicFramePr>
          <p:cNvPr id="12" name="Content Placeholder 11">
            <a:extLst>
              <a:ext uri="{FF2B5EF4-FFF2-40B4-BE49-F238E27FC236}">
                <a16:creationId xmlns:a16="http://schemas.microsoft.com/office/drawing/2014/main" id="{37E337A2-A216-4ACF-B7E9-4E960C7E998F}"/>
              </a:ext>
            </a:extLst>
          </p:cNvPr>
          <p:cNvGraphicFramePr>
            <a:graphicFrameLocks noGrp="1"/>
          </p:cNvGraphicFramePr>
          <p:nvPr>
            <p:ph idx="1"/>
            <p:extLst>
              <p:ext uri="{D42A27DB-BD31-4B8C-83A1-F6EECF244321}">
                <p14:modId xmlns:p14="http://schemas.microsoft.com/office/powerpoint/2010/main" val="755821085"/>
              </p:ext>
            </p:extLst>
          </p:nvPr>
        </p:nvGraphicFramePr>
        <p:xfrm>
          <a:off x="628650" y="1370013"/>
          <a:ext cx="7886700" cy="3262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505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1C83-6D39-46FE-909B-377895D32596}"/>
              </a:ext>
            </a:extLst>
          </p:cNvPr>
          <p:cNvSpPr>
            <a:spLocks noGrp="1"/>
          </p:cNvSpPr>
          <p:nvPr>
            <p:ph type="title"/>
          </p:nvPr>
        </p:nvSpPr>
        <p:spPr/>
        <p:txBody>
          <a:bodyPr>
            <a:normAutofit fontScale="90000"/>
          </a:bodyPr>
          <a:lstStyle/>
          <a:p>
            <a:r>
              <a:rPr lang="en-GB" sz="2800" dirty="0">
                <a:latin typeface="Avenir Black"/>
                <a:cs typeface="Avenir Black"/>
              </a:rPr>
              <a:t>6.Creating your own scientific research poster </a:t>
            </a:r>
            <a:r>
              <a:rPr lang="it-IT" sz="2800" dirty="0">
                <a:latin typeface="Avenir Black"/>
                <a:cs typeface="Avenir Black"/>
              </a:rPr>
              <a:t/>
            </a:r>
            <a:br>
              <a:rPr lang="it-IT" sz="2800" dirty="0">
                <a:latin typeface="Avenir Black"/>
                <a:cs typeface="Avenir Black"/>
              </a:rPr>
            </a:br>
            <a:endParaRPr lang="en-GB" dirty="0"/>
          </a:p>
        </p:txBody>
      </p:sp>
      <p:sp>
        <p:nvSpPr>
          <p:cNvPr id="3" name="Content Placeholder 2">
            <a:extLst>
              <a:ext uri="{FF2B5EF4-FFF2-40B4-BE49-F238E27FC236}">
                <a16:creationId xmlns:a16="http://schemas.microsoft.com/office/drawing/2014/main" id="{51EFDD32-D83D-4290-9253-819DEA54F5FA}"/>
              </a:ext>
            </a:extLst>
          </p:cNvPr>
          <p:cNvSpPr>
            <a:spLocks noGrp="1"/>
          </p:cNvSpPr>
          <p:nvPr>
            <p:ph idx="1"/>
          </p:nvPr>
        </p:nvSpPr>
        <p:spPr>
          <a:solidFill>
            <a:srgbClr val="61E5A5"/>
          </a:solidFill>
        </p:spPr>
        <p:txBody>
          <a:bodyPr>
            <a:normAutofit fontScale="85000" lnSpcReduction="10000"/>
          </a:bodyPr>
          <a:lstStyle/>
          <a:p>
            <a:pPr marL="0" indent="0">
              <a:buNone/>
            </a:pPr>
            <a:r>
              <a:rPr lang="en-GB" dirty="0">
                <a:latin typeface="Avenir Black" panose="020B0803020203020204" pitchFamily="34" charset="0"/>
              </a:rPr>
              <a:t>Task:</a:t>
            </a:r>
          </a:p>
          <a:p>
            <a:r>
              <a:rPr lang="en-GB" dirty="0"/>
              <a:t>Now it’s time for you to create your own scientific research poster.</a:t>
            </a:r>
          </a:p>
          <a:p>
            <a:r>
              <a:rPr lang="en-GB" dirty="0"/>
              <a:t>Create your poster using the research article and YouTube video you have been looking at.</a:t>
            </a:r>
          </a:p>
          <a:p>
            <a:pPr marL="0" indent="0">
              <a:buNone/>
            </a:pPr>
            <a:endParaRPr lang="en-GB" dirty="0"/>
          </a:p>
          <a:p>
            <a:pPr marL="0" indent="0">
              <a:buNone/>
            </a:pPr>
            <a:r>
              <a:rPr lang="en-GB" dirty="0">
                <a:latin typeface="Avenir Black" panose="020B0803020203020204" pitchFamily="34" charset="0"/>
              </a:rPr>
              <a:t>Remember:</a:t>
            </a:r>
          </a:p>
          <a:p>
            <a:r>
              <a:rPr lang="en-GB" dirty="0"/>
              <a:t>Use the checklist of what makes a good scientific poster (booklet, page 10)</a:t>
            </a:r>
          </a:p>
          <a:p>
            <a:r>
              <a:rPr lang="en-GB" dirty="0"/>
              <a:t>Include key vocabulary using the glossary you created</a:t>
            </a:r>
          </a:p>
          <a:p>
            <a:r>
              <a:rPr lang="en-GB" dirty="0"/>
              <a:t>Represent numerical data in appropriate tables/graphs</a:t>
            </a:r>
          </a:p>
          <a:p>
            <a:r>
              <a:rPr lang="en-GB" dirty="0"/>
              <a:t>Use diagrams and images where appropriate instead of text.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6632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3"/>
          <p:cNvSpPr txBox="1">
            <a:spLocks/>
          </p:cNvSpPr>
          <p:nvPr/>
        </p:nvSpPr>
        <p:spPr>
          <a:xfrm>
            <a:off x="569611" y="258340"/>
            <a:ext cx="4002389"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400">
                <a:latin typeface="Avenir Black"/>
                <a:cs typeface="Avenir Black"/>
              </a:rPr>
              <a:t>About us</a:t>
            </a:r>
            <a:endParaRPr lang="it-IT" sz="2400">
              <a:latin typeface="Avenir Black"/>
              <a:cs typeface="Avenir Black"/>
            </a:endParaRPr>
          </a:p>
        </p:txBody>
      </p:sp>
      <p:sp>
        <p:nvSpPr>
          <p:cNvPr id="16" name="Rettangolo 15"/>
          <p:cNvSpPr/>
          <p:nvPr/>
        </p:nvSpPr>
        <p:spPr>
          <a:xfrm>
            <a:off x="0" y="699381"/>
            <a:ext cx="525863" cy="220435"/>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CCFFCC"/>
              </a:solidFill>
            </a:endParaRPr>
          </a:p>
        </p:txBody>
      </p:sp>
      <p:sp>
        <p:nvSpPr>
          <p:cNvPr id="20" name="Rettangolo 19"/>
          <p:cNvSpPr/>
          <p:nvPr/>
        </p:nvSpPr>
        <p:spPr>
          <a:xfrm>
            <a:off x="746223" y="4887142"/>
            <a:ext cx="4572000" cy="246221"/>
          </a:xfrm>
          <a:prstGeom prst="rect">
            <a:avLst/>
          </a:prstGeom>
        </p:spPr>
        <p:txBody>
          <a:bodyPr>
            <a:spAutoFit/>
          </a:bodyPr>
          <a:lstStyle/>
          <a:p>
            <a:r>
              <a:rPr lang="en-GB" sz="1000">
                <a:solidFill>
                  <a:srgbClr val="FD9409"/>
                </a:solidFill>
                <a:latin typeface="Avenir Medium"/>
                <a:cs typeface="Avenir Medium"/>
              </a:rPr>
              <a:t>www.causeway.education</a:t>
            </a:r>
          </a:p>
        </p:txBody>
      </p:sp>
      <p:sp>
        <p:nvSpPr>
          <p:cNvPr id="24" name="Rettangolo 23"/>
          <p:cNvSpPr/>
          <p:nvPr/>
        </p:nvSpPr>
        <p:spPr>
          <a:xfrm>
            <a:off x="2232423" y="3697703"/>
            <a:ext cx="206246" cy="78201"/>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CCFFCC"/>
              </a:solidFill>
            </a:endParaRPr>
          </a:p>
        </p:txBody>
      </p:sp>
      <p:cxnSp>
        <p:nvCxnSpPr>
          <p:cNvPr id="22" name="Connettore 1 21"/>
          <p:cNvCxnSpPr/>
          <p:nvPr/>
        </p:nvCxnSpPr>
        <p:spPr>
          <a:xfrm>
            <a:off x="746223" y="4689632"/>
            <a:ext cx="213589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Immagine 22" descr="gree bridge.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238065" y="4256966"/>
            <a:ext cx="905935" cy="895537"/>
          </a:xfrm>
          <a:prstGeom prst="rect">
            <a:avLst/>
          </a:prstGeom>
        </p:spPr>
      </p:pic>
      <p:pic>
        <p:nvPicPr>
          <p:cNvPr id="6" name="Immagine 5" descr="Symbo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8249" y="197359"/>
            <a:ext cx="563944" cy="291761"/>
          </a:xfrm>
          <a:prstGeom prst="rect">
            <a:avLst/>
          </a:prstGeom>
        </p:spPr>
      </p:pic>
      <p:sp>
        <p:nvSpPr>
          <p:cNvPr id="35" name="Titolo 3">
            <a:extLst>
              <a:ext uri="{FF2B5EF4-FFF2-40B4-BE49-F238E27FC236}">
                <a16:creationId xmlns:a16="http://schemas.microsoft.com/office/drawing/2014/main" id="{858076DF-E380-4E4A-A2F9-11ABA40774B5}"/>
              </a:ext>
            </a:extLst>
          </p:cNvPr>
          <p:cNvSpPr txBox="1">
            <a:spLocks/>
          </p:cNvSpPr>
          <p:nvPr/>
        </p:nvSpPr>
        <p:spPr>
          <a:xfrm>
            <a:off x="1366938" y="3858434"/>
            <a:ext cx="1941459" cy="4371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100" b="1">
                <a:latin typeface="Avenir Medium"/>
                <a:cs typeface="Avenir Medium"/>
              </a:rPr>
              <a:t>Ed Hill</a:t>
            </a:r>
          </a:p>
          <a:p>
            <a:r>
              <a:rPr lang="en-GB" sz="1100">
                <a:latin typeface="Avenir Medium"/>
                <a:cs typeface="Avenir Medium"/>
              </a:rPr>
              <a:t>Programme Officer</a:t>
            </a:r>
            <a:endParaRPr lang="it-IT" sz="1100">
              <a:latin typeface="Avenir Medium"/>
              <a:cs typeface="Avenir Medium"/>
            </a:endParaRPr>
          </a:p>
        </p:txBody>
      </p:sp>
      <p:pic>
        <p:nvPicPr>
          <p:cNvPr id="21" name="Picture 6" descr="Ed provides support across the programmes team. He is the main point of contact for our Academic Apprenticeship mentees and users of our online platform (OSCAR).  Before joining Causeway Education in September 2019, Ed worked in outreach teams at York St John University, the University of York and in collaborative outreach across North Yorkshire.">
            <a:extLst>
              <a:ext uri="{FF2B5EF4-FFF2-40B4-BE49-F238E27FC236}">
                <a16:creationId xmlns:a16="http://schemas.microsoft.com/office/drawing/2014/main" id="{80FAF4BB-BE43-49FB-9ACC-1D7853BE66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2750" y="1380558"/>
            <a:ext cx="2053737" cy="205373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5" name="Picture 24" descr="Katie studied History and Art History at the University of Nottingham. After graduating, she taught history as part of the Graduate Teacher Programme at the University of Hertfordshire, and gained her teaching qualification.  Her interest in widening participation began when she joined IntoUniversity and helped establish their education centre in Brixton. There she designed and developed interventions to engage students as young as 7 with careers and higher education. Before joining the Causeway team, Katie was responsible for managing various employability and aspiration-raising programmes at Tower Hamlets Education Business Partnership.   She is committed to helping young people, particularly those who face social, cultural or economic barriers, to realise and achieve their full potential.">
            <a:extLst>
              <a:ext uri="{FF2B5EF4-FFF2-40B4-BE49-F238E27FC236}">
                <a16:creationId xmlns:a16="http://schemas.microsoft.com/office/drawing/2014/main" id="{87477690-0476-48C0-BFB0-D7F8C2EE92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1675" y="1360859"/>
            <a:ext cx="2129575" cy="2129575"/>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6" name="Titolo 3">
            <a:extLst>
              <a:ext uri="{FF2B5EF4-FFF2-40B4-BE49-F238E27FC236}">
                <a16:creationId xmlns:a16="http://schemas.microsoft.com/office/drawing/2014/main" id="{5B700166-0552-4E76-B0BE-5BED4F4151DB}"/>
              </a:ext>
            </a:extLst>
          </p:cNvPr>
          <p:cNvSpPr txBox="1">
            <a:spLocks/>
          </p:cNvSpPr>
          <p:nvPr/>
        </p:nvSpPr>
        <p:spPr>
          <a:xfrm>
            <a:off x="6080555" y="3927740"/>
            <a:ext cx="1451333" cy="4371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100" b="1" dirty="0">
                <a:latin typeface="Avenir Medium"/>
                <a:cs typeface="Avenir Medium"/>
              </a:rPr>
              <a:t>Katie Buckingham</a:t>
            </a:r>
          </a:p>
          <a:p>
            <a:r>
              <a:rPr lang="en-GB" sz="1100" dirty="0">
                <a:latin typeface="Avenir Medium"/>
                <a:cs typeface="Avenir Medium"/>
              </a:rPr>
              <a:t>Head of Programmes</a:t>
            </a:r>
            <a:endParaRPr lang="it-IT" sz="1100" dirty="0">
              <a:latin typeface="Avenir Medium"/>
              <a:cs typeface="Avenir Medium"/>
            </a:endParaRPr>
          </a:p>
        </p:txBody>
      </p:sp>
      <p:sp>
        <p:nvSpPr>
          <p:cNvPr id="27" name="Rettangolo 27">
            <a:extLst>
              <a:ext uri="{FF2B5EF4-FFF2-40B4-BE49-F238E27FC236}">
                <a16:creationId xmlns:a16="http://schemas.microsoft.com/office/drawing/2014/main" id="{B3788EA1-3F94-4F64-9220-B7C78EE32B4F}"/>
              </a:ext>
            </a:extLst>
          </p:cNvPr>
          <p:cNvSpPr/>
          <p:nvPr/>
        </p:nvSpPr>
        <p:spPr>
          <a:xfrm>
            <a:off x="6703099" y="3711548"/>
            <a:ext cx="206246" cy="78201"/>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CCFFCC"/>
              </a:solidFill>
            </a:endParaRPr>
          </a:p>
        </p:txBody>
      </p:sp>
    </p:spTree>
    <p:extLst>
      <p:ext uri="{BB962C8B-B14F-4D97-AF65-F5344CB8AC3E}">
        <p14:creationId xmlns:p14="http://schemas.microsoft.com/office/powerpoint/2010/main" val="1353904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0800" y="-50800"/>
            <a:ext cx="9296400" cy="5207000"/>
          </a:xfrm>
          <a:prstGeom prst="rect">
            <a:avLst/>
          </a:prstGeom>
          <a:solidFill>
            <a:srgbClr val="0A5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D9409"/>
              </a:solidFill>
            </a:endParaRPr>
          </a:p>
        </p:txBody>
      </p:sp>
      <p:sp>
        <p:nvSpPr>
          <p:cNvPr id="6" name="Titolo 3"/>
          <p:cNvSpPr txBox="1">
            <a:spLocks/>
          </p:cNvSpPr>
          <p:nvPr/>
        </p:nvSpPr>
        <p:spPr>
          <a:xfrm>
            <a:off x="842614" y="3502491"/>
            <a:ext cx="2108404"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400" dirty="0">
                <a:solidFill>
                  <a:schemeClr val="bg1"/>
                </a:solidFill>
                <a:latin typeface="Avenir Black"/>
                <a:cs typeface="Avenir Black"/>
              </a:rPr>
              <a:t>Thank you</a:t>
            </a:r>
          </a:p>
          <a:p>
            <a:pPr algn="l"/>
            <a:endParaRPr lang="en-GB" sz="1200" dirty="0">
              <a:solidFill>
                <a:schemeClr val="bg1"/>
              </a:solidFill>
              <a:latin typeface="Avenir Black"/>
              <a:cs typeface="Avenir Black"/>
            </a:endParaRPr>
          </a:p>
        </p:txBody>
      </p:sp>
      <p:sp>
        <p:nvSpPr>
          <p:cNvPr id="11" name="Rettangolo 10"/>
          <p:cNvSpPr/>
          <p:nvPr/>
        </p:nvSpPr>
        <p:spPr>
          <a:xfrm>
            <a:off x="-50801" y="3584280"/>
            <a:ext cx="807305" cy="413021"/>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116" y="318223"/>
            <a:ext cx="1443566" cy="769848"/>
          </a:xfrm>
          <a:prstGeom prst="rect">
            <a:avLst/>
          </a:prstGeom>
        </p:spPr>
      </p:pic>
    </p:spTree>
    <p:extLst>
      <p:ext uri="{BB962C8B-B14F-4D97-AF65-F5344CB8AC3E}">
        <p14:creationId xmlns:p14="http://schemas.microsoft.com/office/powerpoint/2010/main" val="3046211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9" y="0"/>
            <a:ext cx="6303013" cy="3425183"/>
          </a:xfrm>
          <a:prstGeom prst="rect">
            <a:avLst/>
          </a:prstGeom>
        </p:spPr>
      </p:pic>
      <p:sp>
        <p:nvSpPr>
          <p:cNvPr id="4" name="Rettangolo 3"/>
          <p:cNvSpPr/>
          <p:nvPr/>
        </p:nvSpPr>
        <p:spPr>
          <a:xfrm>
            <a:off x="1267028" y="890039"/>
            <a:ext cx="1952118" cy="4264315"/>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1267548" y="0"/>
            <a:ext cx="1952118" cy="1335058"/>
          </a:xfrm>
          <a:prstGeom prst="rect">
            <a:avLst/>
          </a:prstGeom>
          <a:solidFill>
            <a:srgbClr val="0A5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1" y="4726248"/>
            <a:ext cx="1267548" cy="428106"/>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A5080"/>
              </a:solidFill>
            </a:endParaRPr>
          </a:p>
        </p:txBody>
      </p:sp>
      <p:sp>
        <p:nvSpPr>
          <p:cNvPr id="12" name="Rettangolo 11"/>
          <p:cNvSpPr/>
          <p:nvPr/>
        </p:nvSpPr>
        <p:spPr>
          <a:xfrm>
            <a:off x="3219146" y="0"/>
            <a:ext cx="592326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 name="Immagine 9" descr="Logo Causeway.jpg">
            <a:extLst>
              <a:ext uri="{FF2B5EF4-FFF2-40B4-BE49-F238E27FC236}">
                <a16:creationId xmlns:a16="http://schemas.microsoft.com/office/drawing/2014/main" id="{2D7B5C5D-6AE2-4287-8F8E-F4CBA3595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2937" y="120191"/>
            <a:ext cx="1443567" cy="769848"/>
          </a:xfrm>
          <a:prstGeom prst="rect">
            <a:avLst/>
          </a:prstGeom>
        </p:spPr>
      </p:pic>
      <p:sp>
        <p:nvSpPr>
          <p:cNvPr id="10" name="Titolo 3">
            <a:extLst>
              <a:ext uri="{FF2B5EF4-FFF2-40B4-BE49-F238E27FC236}">
                <a16:creationId xmlns:a16="http://schemas.microsoft.com/office/drawing/2014/main" id="{4CCFF5E3-737F-4667-8262-9D667CB6CD4F}"/>
              </a:ext>
            </a:extLst>
          </p:cNvPr>
          <p:cNvSpPr txBox="1">
            <a:spLocks/>
          </p:cNvSpPr>
          <p:nvPr/>
        </p:nvSpPr>
        <p:spPr>
          <a:xfrm>
            <a:off x="3541332" y="1070727"/>
            <a:ext cx="4002389" cy="1102519"/>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800" dirty="0">
                <a:latin typeface="Avenir Black"/>
                <a:cs typeface="Avenir Black"/>
              </a:rPr>
              <a:t>1. Starter – which of the scientific posters do you prefer?</a:t>
            </a:r>
          </a:p>
          <a:p>
            <a:pPr algn="l"/>
            <a:endParaRPr lang="en-GB" sz="2600" dirty="0">
              <a:latin typeface="Avenir Black"/>
              <a:cs typeface="Avenir Black"/>
            </a:endParaRPr>
          </a:p>
        </p:txBody>
      </p:sp>
    </p:spTree>
    <p:extLst>
      <p:ext uri="{BB962C8B-B14F-4D97-AF65-F5344CB8AC3E}">
        <p14:creationId xmlns:p14="http://schemas.microsoft.com/office/powerpoint/2010/main" val="46049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08EB-FD55-446B-A436-F453FF0BF293}"/>
              </a:ext>
            </a:extLst>
          </p:cNvPr>
          <p:cNvSpPr>
            <a:spLocks noGrp="1"/>
          </p:cNvSpPr>
          <p:nvPr>
            <p:ph type="title"/>
          </p:nvPr>
        </p:nvSpPr>
        <p:spPr>
          <a:xfrm>
            <a:off x="628650" y="194206"/>
            <a:ext cx="7886700" cy="816595"/>
          </a:xfrm>
        </p:spPr>
        <p:txBody>
          <a:bodyPr>
            <a:normAutofit/>
          </a:bodyPr>
          <a:lstStyle/>
          <a:p>
            <a:r>
              <a:rPr lang="en-GB" dirty="0"/>
              <a:t>Which of the scientific posters do you prefer?</a:t>
            </a:r>
          </a:p>
        </p:txBody>
      </p:sp>
      <p:pic>
        <p:nvPicPr>
          <p:cNvPr id="4" name="Content Placeholder 3" descr="Text&#10;&#10;Description automatically generated">
            <a:extLst>
              <a:ext uri="{FF2B5EF4-FFF2-40B4-BE49-F238E27FC236}">
                <a16:creationId xmlns:a16="http://schemas.microsoft.com/office/drawing/2014/main" id="{06333E32-79D2-40C7-A785-B13ADC37097F}"/>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88896" y="1664151"/>
            <a:ext cx="3494617" cy="2664755"/>
          </a:xfrm>
          <a:prstGeom prst="rect">
            <a:avLst/>
          </a:prstGeom>
          <a:ln w="28575">
            <a:solidFill>
              <a:schemeClr val="tx1"/>
            </a:solidFill>
          </a:ln>
        </p:spPr>
      </p:pic>
      <p:pic>
        <p:nvPicPr>
          <p:cNvPr id="5" name="Picture 4" descr="Diagram&#10;&#10;Description automatically generated">
            <a:extLst>
              <a:ext uri="{FF2B5EF4-FFF2-40B4-BE49-F238E27FC236}">
                <a16:creationId xmlns:a16="http://schemas.microsoft.com/office/drawing/2014/main" id="{99039D62-C799-45A7-91CC-60492980D210}"/>
              </a:ext>
            </a:extLst>
          </p:cNvPr>
          <p:cNvPicPr/>
          <p:nvPr/>
        </p:nvPicPr>
        <p:blipFill>
          <a:blip r:embed="rId4">
            <a:extLst>
              <a:ext uri="{28A0092B-C50C-407E-A947-70E740481C1C}">
                <a14:useLocalDpi xmlns:a14="http://schemas.microsoft.com/office/drawing/2010/main" val="0"/>
              </a:ext>
            </a:extLst>
          </a:blip>
          <a:stretch>
            <a:fillRect/>
          </a:stretch>
        </p:blipFill>
        <p:spPr>
          <a:xfrm>
            <a:off x="4123265" y="778074"/>
            <a:ext cx="4731839" cy="1934436"/>
          </a:xfrm>
          <a:prstGeom prst="rect">
            <a:avLst/>
          </a:prstGeom>
          <a:ln w="28575">
            <a:solidFill>
              <a:schemeClr val="tx1"/>
            </a:solidFill>
          </a:ln>
        </p:spPr>
      </p:pic>
      <p:pic>
        <p:nvPicPr>
          <p:cNvPr id="6" name="Picture 5" descr="Text&#10;&#10;Description automatically generated">
            <a:extLst>
              <a:ext uri="{FF2B5EF4-FFF2-40B4-BE49-F238E27FC236}">
                <a16:creationId xmlns:a16="http://schemas.microsoft.com/office/drawing/2014/main" id="{096D3D1D-0D94-44D0-8B03-2E453265C75C}"/>
              </a:ext>
            </a:extLst>
          </p:cNvPr>
          <p:cNvPicPr/>
          <p:nvPr/>
        </p:nvPicPr>
        <p:blipFill>
          <a:blip r:embed="rId5">
            <a:extLst>
              <a:ext uri="{28A0092B-C50C-407E-A947-70E740481C1C}">
                <a14:useLocalDpi xmlns:a14="http://schemas.microsoft.com/office/drawing/2010/main" val="0"/>
              </a:ext>
            </a:extLst>
          </a:blip>
          <a:stretch>
            <a:fillRect/>
          </a:stretch>
        </p:blipFill>
        <p:spPr>
          <a:xfrm>
            <a:off x="4306144" y="2818583"/>
            <a:ext cx="4366079" cy="2146971"/>
          </a:xfrm>
          <a:prstGeom prst="rect">
            <a:avLst/>
          </a:prstGeom>
          <a:ln w="28575">
            <a:solidFill>
              <a:schemeClr val="tx1"/>
            </a:solidFill>
          </a:ln>
        </p:spPr>
      </p:pic>
      <p:sp>
        <p:nvSpPr>
          <p:cNvPr id="7" name="TextBox 6">
            <a:extLst>
              <a:ext uri="{FF2B5EF4-FFF2-40B4-BE49-F238E27FC236}">
                <a16:creationId xmlns:a16="http://schemas.microsoft.com/office/drawing/2014/main" id="{800B4895-C145-4208-B69E-5D3C7CAA1F0C}"/>
              </a:ext>
            </a:extLst>
          </p:cNvPr>
          <p:cNvSpPr txBox="1"/>
          <p:nvPr/>
        </p:nvSpPr>
        <p:spPr>
          <a:xfrm>
            <a:off x="288896" y="1152810"/>
            <a:ext cx="612441" cy="369332"/>
          </a:xfrm>
          <a:prstGeom prst="rect">
            <a:avLst/>
          </a:prstGeom>
          <a:noFill/>
        </p:spPr>
        <p:txBody>
          <a:bodyPr wrap="square" rtlCol="0">
            <a:spAutoFit/>
          </a:bodyPr>
          <a:lstStyle/>
          <a:p>
            <a:pPr algn="l"/>
            <a:r>
              <a:rPr lang="en-GB" dirty="0">
                <a:latin typeface="Arial Black" panose="020B0A04020102020204" pitchFamily="34" charset="0"/>
              </a:rPr>
              <a:t>1.</a:t>
            </a:r>
          </a:p>
        </p:txBody>
      </p:sp>
      <p:sp>
        <p:nvSpPr>
          <p:cNvPr id="8" name="TextBox 7">
            <a:extLst>
              <a:ext uri="{FF2B5EF4-FFF2-40B4-BE49-F238E27FC236}">
                <a16:creationId xmlns:a16="http://schemas.microsoft.com/office/drawing/2014/main" id="{663EA6BB-1440-4594-8B8E-458C13197EE1}"/>
              </a:ext>
            </a:extLst>
          </p:cNvPr>
          <p:cNvSpPr txBox="1"/>
          <p:nvPr/>
        </p:nvSpPr>
        <p:spPr>
          <a:xfrm>
            <a:off x="3647169" y="925487"/>
            <a:ext cx="612441" cy="369332"/>
          </a:xfrm>
          <a:prstGeom prst="rect">
            <a:avLst/>
          </a:prstGeom>
          <a:noFill/>
        </p:spPr>
        <p:txBody>
          <a:bodyPr wrap="square" rtlCol="0">
            <a:spAutoFit/>
          </a:bodyPr>
          <a:lstStyle/>
          <a:p>
            <a:pPr algn="l"/>
            <a:r>
              <a:rPr lang="en-GB" dirty="0">
                <a:latin typeface="Arial Black" panose="020B0A04020102020204" pitchFamily="34" charset="0"/>
              </a:rPr>
              <a:t>2.</a:t>
            </a:r>
          </a:p>
        </p:txBody>
      </p:sp>
      <p:sp>
        <p:nvSpPr>
          <p:cNvPr id="9" name="TextBox 8">
            <a:extLst>
              <a:ext uri="{FF2B5EF4-FFF2-40B4-BE49-F238E27FC236}">
                <a16:creationId xmlns:a16="http://schemas.microsoft.com/office/drawing/2014/main" id="{70570B83-DEA0-46FD-8A60-D346437D8A74}"/>
              </a:ext>
            </a:extLst>
          </p:cNvPr>
          <p:cNvSpPr txBox="1"/>
          <p:nvPr/>
        </p:nvSpPr>
        <p:spPr>
          <a:xfrm>
            <a:off x="3849946" y="2996528"/>
            <a:ext cx="612441" cy="369332"/>
          </a:xfrm>
          <a:prstGeom prst="rect">
            <a:avLst/>
          </a:prstGeom>
          <a:noFill/>
        </p:spPr>
        <p:txBody>
          <a:bodyPr wrap="square" rtlCol="0">
            <a:spAutoFit/>
          </a:bodyPr>
          <a:lstStyle/>
          <a:p>
            <a:pPr algn="l"/>
            <a:r>
              <a:rPr lang="en-GB" dirty="0">
                <a:latin typeface="Arial Black" panose="020B0A04020102020204" pitchFamily="34" charset="0"/>
              </a:rPr>
              <a:t>3.</a:t>
            </a:r>
          </a:p>
        </p:txBody>
      </p:sp>
    </p:spTree>
    <p:extLst>
      <p:ext uri="{BB962C8B-B14F-4D97-AF65-F5344CB8AC3E}">
        <p14:creationId xmlns:p14="http://schemas.microsoft.com/office/powerpoint/2010/main" val="139794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9" y="0"/>
            <a:ext cx="6303013" cy="3425183"/>
          </a:xfrm>
          <a:prstGeom prst="rect">
            <a:avLst/>
          </a:prstGeom>
        </p:spPr>
      </p:pic>
      <p:sp>
        <p:nvSpPr>
          <p:cNvPr id="4" name="Rettangolo 3"/>
          <p:cNvSpPr/>
          <p:nvPr/>
        </p:nvSpPr>
        <p:spPr>
          <a:xfrm>
            <a:off x="1267028" y="890039"/>
            <a:ext cx="1952118" cy="4264315"/>
          </a:xfrm>
          <a:prstGeom prst="rect">
            <a:avLst/>
          </a:prstGeom>
          <a:solidFill>
            <a:srgbClr val="54E4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p:nvSpPr>
        <p:spPr>
          <a:xfrm>
            <a:off x="1267548" y="0"/>
            <a:ext cx="1952118" cy="1335058"/>
          </a:xfrm>
          <a:prstGeom prst="rect">
            <a:avLst/>
          </a:prstGeom>
          <a:solidFill>
            <a:srgbClr val="0A5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Rettangolo 10"/>
          <p:cNvSpPr/>
          <p:nvPr/>
        </p:nvSpPr>
        <p:spPr>
          <a:xfrm>
            <a:off x="1" y="4726248"/>
            <a:ext cx="1267548" cy="428106"/>
          </a:xfrm>
          <a:prstGeom prst="rect">
            <a:avLst/>
          </a:prstGeom>
          <a:solidFill>
            <a:srgbClr val="FD94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0A5080"/>
              </a:solidFill>
            </a:endParaRPr>
          </a:p>
        </p:txBody>
      </p:sp>
      <p:sp>
        <p:nvSpPr>
          <p:cNvPr id="12" name="Rettangolo 11"/>
          <p:cNvSpPr/>
          <p:nvPr/>
        </p:nvSpPr>
        <p:spPr>
          <a:xfrm>
            <a:off x="3219146" y="0"/>
            <a:ext cx="5923267"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 name="Immagine 9" descr="Logo Causeway.jpg">
            <a:extLst>
              <a:ext uri="{FF2B5EF4-FFF2-40B4-BE49-F238E27FC236}">
                <a16:creationId xmlns:a16="http://schemas.microsoft.com/office/drawing/2014/main" id="{2D7B5C5D-6AE2-4287-8F8E-F4CBA3595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2937" y="120191"/>
            <a:ext cx="1443567" cy="769848"/>
          </a:xfrm>
          <a:prstGeom prst="rect">
            <a:avLst/>
          </a:prstGeom>
        </p:spPr>
      </p:pic>
      <p:sp>
        <p:nvSpPr>
          <p:cNvPr id="10" name="Titolo 3">
            <a:extLst>
              <a:ext uri="{FF2B5EF4-FFF2-40B4-BE49-F238E27FC236}">
                <a16:creationId xmlns:a16="http://schemas.microsoft.com/office/drawing/2014/main" id="{4CCFF5E3-737F-4667-8262-9D667CB6CD4F}"/>
              </a:ext>
            </a:extLst>
          </p:cNvPr>
          <p:cNvSpPr txBox="1">
            <a:spLocks/>
          </p:cNvSpPr>
          <p:nvPr/>
        </p:nvSpPr>
        <p:spPr>
          <a:xfrm>
            <a:off x="3541332" y="1070727"/>
            <a:ext cx="4002389" cy="1102519"/>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800" dirty="0">
                <a:latin typeface="Avenir Black"/>
                <a:cs typeface="Avenir Black"/>
              </a:rPr>
              <a:t>2. What are scientific posters and how are they used in the world of scientific research?</a:t>
            </a:r>
          </a:p>
          <a:p>
            <a:pPr algn="l"/>
            <a:endParaRPr lang="en-GB" sz="2600" dirty="0">
              <a:latin typeface="Avenir Black"/>
              <a:cs typeface="Avenir Black"/>
            </a:endParaRPr>
          </a:p>
        </p:txBody>
      </p:sp>
    </p:spTree>
    <p:extLst>
      <p:ext uri="{BB962C8B-B14F-4D97-AF65-F5344CB8AC3E}">
        <p14:creationId xmlns:p14="http://schemas.microsoft.com/office/powerpoint/2010/main" val="24714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EC88-0076-40C5-A1B1-D88EB4DA2A0B}"/>
              </a:ext>
            </a:extLst>
          </p:cNvPr>
          <p:cNvSpPr>
            <a:spLocks noGrp="1"/>
          </p:cNvSpPr>
          <p:nvPr>
            <p:ph type="title"/>
          </p:nvPr>
        </p:nvSpPr>
        <p:spPr/>
        <p:txBody>
          <a:bodyPr>
            <a:normAutofit/>
          </a:bodyPr>
          <a:lstStyle/>
          <a:p>
            <a:r>
              <a:rPr lang="en-GB" sz="2800" dirty="0">
                <a:latin typeface="Avenir Black"/>
              </a:rPr>
              <a:t>Scientific Posters – what is their purpose?</a:t>
            </a:r>
          </a:p>
        </p:txBody>
      </p:sp>
      <p:sp>
        <p:nvSpPr>
          <p:cNvPr id="3" name="Content Placeholder 2">
            <a:extLst>
              <a:ext uri="{FF2B5EF4-FFF2-40B4-BE49-F238E27FC236}">
                <a16:creationId xmlns:a16="http://schemas.microsoft.com/office/drawing/2014/main" id="{93F1AD22-8AFB-48F1-B454-026FF6D3EC8B}"/>
              </a:ext>
            </a:extLst>
          </p:cNvPr>
          <p:cNvSpPr>
            <a:spLocks noGrp="1"/>
          </p:cNvSpPr>
          <p:nvPr>
            <p:ph idx="1"/>
          </p:nvPr>
        </p:nvSpPr>
        <p:spPr>
          <a:xfrm>
            <a:off x="628650" y="1268016"/>
            <a:ext cx="7886700" cy="3263504"/>
          </a:xfrm>
          <a:solidFill>
            <a:srgbClr val="61E5A5"/>
          </a:solidFill>
        </p:spPr>
        <p:txBody>
          <a:bodyPr/>
          <a:lstStyle/>
          <a:p>
            <a:r>
              <a:rPr lang="en-GB" b="0" i="0" dirty="0">
                <a:solidFill>
                  <a:srgbClr val="2E2E2E"/>
                </a:solidFill>
                <a:effectLst/>
                <a:latin typeface="Avenir Light" panose="020B0402020203020204" pitchFamily="34" charset="0"/>
              </a:rPr>
              <a:t>A way of showcasing your project/research at conferences </a:t>
            </a:r>
            <a:r>
              <a:rPr lang="en-GB" dirty="0">
                <a:solidFill>
                  <a:srgbClr val="2E2E2E"/>
                </a:solidFill>
                <a:latin typeface="Avenir Light" panose="020B0402020203020204" pitchFamily="34" charset="0"/>
              </a:rPr>
              <a:t>and meetings. It is one of the main ways </a:t>
            </a:r>
            <a:r>
              <a:rPr lang="en-GB" dirty="0">
                <a:solidFill>
                  <a:srgbClr val="2E2E2E"/>
                </a:solidFill>
              </a:rPr>
              <a:t>you</a:t>
            </a:r>
            <a:r>
              <a:rPr lang="en-GB" dirty="0">
                <a:solidFill>
                  <a:srgbClr val="2E2E2E"/>
                </a:solidFill>
                <a:latin typeface="Avenir Light" panose="020B0402020203020204" pitchFamily="34" charset="0"/>
              </a:rPr>
              <a:t> will present </a:t>
            </a:r>
            <a:r>
              <a:rPr lang="en-GB" dirty="0">
                <a:solidFill>
                  <a:srgbClr val="2E2E2E"/>
                </a:solidFill>
              </a:rPr>
              <a:t>you</a:t>
            </a:r>
            <a:r>
              <a:rPr lang="en-GB" dirty="0">
                <a:solidFill>
                  <a:srgbClr val="2E2E2E"/>
                </a:solidFill>
                <a:latin typeface="Avenir Light" panose="020B0402020203020204" pitchFamily="34" charset="0"/>
              </a:rPr>
              <a:t>r work at conferences.</a:t>
            </a:r>
            <a:endParaRPr lang="en-GB" b="0" i="0" dirty="0">
              <a:solidFill>
                <a:srgbClr val="2E2E2E"/>
              </a:solidFill>
              <a:effectLst/>
              <a:latin typeface="Avenir Light" panose="020B0402020203020204" pitchFamily="34" charset="0"/>
            </a:endParaRPr>
          </a:p>
          <a:p>
            <a:r>
              <a:rPr lang="en-GB" dirty="0">
                <a:solidFill>
                  <a:srgbClr val="2E2E2E"/>
                </a:solidFill>
                <a:latin typeface="Avenir Light" panose="020B0402020203020204" pitchFamily="34" charset="0"/>
              </a:rPr>
              <a:t>A</a:t>
            </a:r>
            <a:r>
              <a:rPr lang="en-GB" b="0" i="0" dirty="0">
                <a:solidFill>
                  <a:srgbClr val="2E2E2E"/>
                </a:solidFill>
                <a:effectLst/>
                <a:latin typeface="Avenir Light" panose="020B0402020203020204" pitchFamily="34" charset="0"/>
              </a:rPr>
              <a:t>llows you to summarise your project into a concise and aesthetically pleasing format. </a:t>
            </a:r>
          </a:p>
          <a:p>
            <a:r>
              <a:rPr lang="en-GB" b="0" i="0" dirty="0">
                <a:solidFill>
                  <a:srgbClr val="2E2E2E"/>
                </a:solidFill>
                <a:effectLst/>
                <a:latin typeface="Avenir Light" panose="020B0402020203020204" pitchFamily="34" charset="0"/>
              </a:rPr>
              <a:t>Unlike oral presentations, your audience may not be static - posters</a:t>
            </a:r>
            <a:r>
              <a:rPr lang="en-GB" dirty="0">
                <a:solidFill>
                  <a:srgbClr val="2E2E2E"/>
                </a:solidFill>
                <a:latin typeface="Avenir Light" panose="020B0402020203020204" pitchFamily="34" charset="0"/>
              </a:rPr>
              <a:t> are viewed fleetingly at conferences</a:t>
            </a:r>
          </a:p>
          <a:p>
            <a:r>
              <a:rPr lang="en-GB" dirty="0">
                <a:solidFill>
                  <a:srgbClr val="2E2E2E"/>
                </a:solidFill>
                <a:latin typeface="Avenir Light" panose="020B0402020203020204" pitchFamily="34" charset="0"/>
              </a:rPr>
              <a:t>The aim is to really entice the viewer in to engage in more discussion about your piece of research</a:t>
            </a:r>
          </a:p>
        </p:txBody>
      </p:sp>
    </p:spTree>
    <p:extLst>
      <p:ext uri="{BB962C8B-B14F-4D97-AF65-F5344CB8AC3E}">
        <p14:creationId xmlns:p14="http://schemas.microsoft.com/office/powerpoint/2010/main" val="412846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B6C1-8D1D-4C94-8E8A-AC1B74C3A62C}"/>
              </a:ext>
            </a:extLst>
          </p:cNvPr>
          <p:cNvSpPr>
            <a:spLocks noGrp="1"/>
          </p:cNvSpPr>
          <p:nvPr>
            <p:ph type="title"/>
          </p:nvPr>
        </p:nvSpPr>
        <p:spPr/>
        <p:txBody>
          <a:bodyPr>
            <a:normAutofit fontScale="90000"/>
          </a:bodyPr>
          <a:lstStyle/>
          <a:p>
            <a:r>
              <a:rPr lang="en-GB" sz="2800" dirty="0">
                <a:latin typeface="Avenir Black"/>
              </a:rPr>
              <a:t>What are the features of a good scientific poster?</a:t>
            </a:r>
          </a:p>
        </p:txBody>
      </p:sp>
      <p:sp>
        <p:nvSpPr>
          <p:cNvPr id="4" name="TextBox 3">
            <a:extLst>
              <a:ext uri="{FF2B5EF4-FFF2-40B4-BE49-F238E27FC236}">
                <a16:creationId xmlns:a16="http://schemas.microsoft.com/office/drawing/2014/main" id="{BF144D24-1C26-4823-AEF1-620B9465A6B8}"/>
              </a:ext>
            </a:extLst>
          </p:cNvPr>
          <p:cNvSpPr txBox="1"/>
          <p:nvPr/>
        </p:nvSpPr>
        <p:spPr>
          <a:xfrm>
            <a:off x="628650" y="1556087"/>
            <a:ext cx="7473462" cy="2354491"/>
          </a:xfrm>
          <a:prstGeom prst="rect">
            <a:avLst/>
          </a:prstGeom>
          <a:solidFill>
            <a:srgbClr val="FFA500"/>
          </a:solidFill>
        </p:spPr>
        <p:txBody>
          <a:bodyPr wrap="square" rtlCol="0">
            <a:spAutoFit/>
          </a:bodyPr>
          <a:lstStyle/>
          <a:p>
            <a:pPr marL="285750" indent="-285750">
              <a:buFont typeface="Arial" panose="020B0604020202020204" pitchFamily="34" charset="0"/>
              <a:buChar char="•"/>
            </a:pPr>
            <a:r>
              <a:rPr lang="en-GB" sz="2100" dirty="0">
                <a:effectLst/>
                <a:latin typeface="Avenir Light" panose="020B0402020203020204" pitchFamily="34" charset="0"/>
                <a:ea typeface="DengXian" panose="02010600030101010101" pitchFamily="2" charset="-122"/>
                <a:cs typeface="Times New Roman" panose="02020603050405020304" pitchFamily="18" charset="0"/>
              </a:rPr>
              <a:t>Limited text</a:t>
            </a:r>
          </a:p>
          <a:p>
            <a:pPr marL="285750" indent="-285750">
              <a:buFont typeface="Arial" panose="020B0604020202020204" pitchFamily="34" charset="0"/>
              <a:buChar char="•"/>
            </a:pPr>
            <a:r>
              <a:rPr lang="en-GB" sz="2100" dirty="0">
                <a:effectLst/>
                <a:latin typeface="Avenir Light" panose="020B0402020203020204" pitchFamily="34" charset="0"/>
                <a:ea typeface="DengXian" panose="02010600030101010101" pitchFamily="2" charset="-122"/>
                <a:cs typeface="Times New Roman" panose="02020603050405020304" pitchFamily="18" charset="0"/>
              </a:rPr>
              <a:t>Headline information only</a:t>
            </a:r>
          </a:p>
          <a:p>
            <a:pPr marL="285750" indent="-285750">
              <a:buFont typeface="Arial" panose="020B0604020202020204" pitchFamily="34" charset="0"/>
              <a:buChar char="•"/>
            </a:pPr>
            <a:r>
              <a:rPr lang="en-GB" sz="2100" dirty="0">
                <a:effectLst/>
                <a:latin typeface="Avenir Light" panose="020B0402020203020204" pitchFamily="34" charset="0"/>
                <a:ea typeface="DengXian" panose="02010600030101010101" pitchFamily="2" charset="-122"/>
                <a:cs typeface="Times New Roman" panose="02020603050405020304" pitchFamily="18" charset="0"/>
              </a:rPr>
              <a:t>Information presented in diagrams rather than words</a:t>
            </a:r>
          </a:p>
          <a:p>
            <a:pPr marL="285750" indent="-285750">
              <a:buFont typeface="Arial" panose="020B0604020202020204" pitchFamily="34" charset="0"/>
              <a:buChar char="•"/>
            </a:pPr>
            <a:r>
              <a:rPr lang="en-GB" sz="2100" dirty="0">
                <a:latin typeface="Avenir Light" panose="020B0402020203020204" pitchFamily="34" charset="0"/>
                <a:ea typeface="DengXian" panose="02010600030101010101" pitchFamily="2" charset="-122"/>
                <a:cs typeface="Times New Roman" panose="02020603050405020304" pitchFamily="18" charset="0"/>
              </a:rPr>
              <a:t>Clear diagrams</a:t>
            </a:r>
            <a:endParaRPr lang="en-GB" sz="2100" dirty="0">
              <a:effectLst/>
              <a:latin typeface="Avenir Light" panose="020B0402020203020204" pitchFamily="34" charset="0"/>
              <a:ea typeface="DengXia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en-GB" sz="2100" dirty="0">
                <a:effectLst/>
                <a:latin typeface="Avenir Light" panose="020B0402020203020204" pitchFamily="34" charset="0"/>
                <a:ea typeface="DengXian" panose="02010600030101010101" pitchFamily="2" charset="-122"/>
                <a:cs typeface="Times New Roman" panose="02020603050405020304" pitchFamily="18" charset="0"/>
              </a:rPr>
              <a:t>No irrelevant images</a:t>
            </a:r>
          </a:p>
          <a:p>
            <a:pPr marL="285750" indent="-285750">
              <a:buFont typeface="Arial" panose="020B0604020202020204" pitchFamily="34" charset="0"/>
              <a:buChar char="•"/>
            </a:pPr>
            <a:r>
              <a:rPr lang="en-GB" sz="2100" dirty="0">
                <a:effectLst/>
                <a:latin typeface="Avenir Light" panose="020B0402020203020204" pitchFamily="34" charset="0"/>
                <a:ea typeface="DengXian" panose="02010600030101010101" pitchFamily="2" charset="-122"/>
                <a:cs typeface="Times New Roman" panose="02020603050405020304" pitchFamily="18" charset="0"/>
              </a:rPr>
              <a:t>Careful selection of information</a:t>
            </a:r>
          </a:p>
          <a:p>
            <a:pPr marL="285750" indent="-285750">
              <a:buFont typeface="Arial" panose="020B0604020202020204" pitchFamily="34" charset="0"/>
              <a:buChar char="•"/>
            </a:pPr>
            <a:r>
              <a:rPr lang="en-GB" sz="2100" dirty="0">
                <a:effectLst/>
                <a:latin typeface="Avenir Light" panose="020B0402020203020204" pitchFamily="34" charset="0"/>
                <a:ea typeface="DengXian" panose="02010600030101010101" pitchFamily="2" charset="-122"/>
                <a:cs typeface="Times New Roman" panose="02020603050405020304" pitchFamily="18" charset="0"/>
              </a:rPr>
              <a:t>Clear narrative of research</a:t>
            </a:r>
            <a:endParaRPr lang="en-GB" sz="2100" dirty="0">
              <a:latin typeface="Avenir Light" panose="020B0402020203020204" pitchFamily="34" charset="0"/>
            </a:endParaRPr>
          </a:p>
        </p:txBody>
      </p:sp>
    </p:spTree>
    <p:extLst>
      <p:ext uri="{BB962C8B-B14F-4D97-AF65-F5344CB8AC3E}">
        <p14:creationId xmlns:p14="http://schemas.microsoft.com/office/powerpoint/2010/main" val="54033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useway brand theme">
  <a:themeElements>
    <a:clrScheme name="Causeway brand colours">
      <a:dk1>
        <a:srgbClr val="000000"/>
      </a:dk1>
      <a:lt1>
        <a:srgbClr val="FFFFFF"/>
      </a:lt1>
      <a:dk2>
        <a:srgbClr val="036493"/>
      </a:dk2>
      <a:lt2>
        <a:srgbClr val="E6E8C7"/>
      </a:lt2>
      <a:accent1>
        <a:srgbClr val="5E86EA"/>
      </a:accent1>
      <a:accent2>
        <a:srgbClr val="9FDE55"/>
      </a:accent2>
      <a:accent3>
        <a:srgbClr val="B060D7"/>
      </a:accent3>
      <a:accent4>
        <a:srgbClr val="FFA500"/>
      </a:accent4>
      <a:accent5>
        <a:srgbClr val="61E5A5"/>
      </a:accent5>
      <a:accent6>
        <a:srgbClr val="036493"/>
      </a:accent6>
      <a:hlink>
        <a:srgbClr val="0563C1"/>
      </a:hlink>
      <a:folHlink>
        <a:srgbClr val="954F72"/>
      </a:folHlink>
    </a:clrScheme>
    <a:fontScheme name="Causeway brand fonts">
      <a:majorFont>
        <a:latin typeface="Avenir Black"/>
        <a:ea typeface=""/>
        <a:cs typeface=""/>
      </a:majorFont>
      <a:minorFont>
        <a:latin typeface="Avenir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Avenir Light" panose="020B0402020203020204" pitchFamily="34" charset="0"/>
          </a:defRPr>
        </a:defPPr>
      </a:lstStyle>
    </a:txDef>
  </a:objectDefaults>
  <a:extraClrSchemeLst/>
  <a:extLst>
    <a:ext uri="{05A4C25C-085E-4340-85A3-A5531E510DB2}">
      <thm15:themeFamily xmlns:thm15="http://schemas.microsoft.com/office/thememl/2012/main" name="Causeway brand theme" id="{2949C096-0080-4273-A4C5-8A5CA936816F}" vid="{8582C1D2-A3CC-4E4B-8D8C-C3940D3F5E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6B7DA7C92667409C6E262F89D384DB" ma:contentTypeVersion="22" ma:contentTypeDescription="Create a new document." ma:contentTypeScope="" ma:versionID="d5824f3bc2e34225a0c1e954e096c041">
  <xsd:schema xmlns:xsd="http://www.w3.org/2001/XMLSchema" xmlns:xs="http://www.w3.org/2001/XMLSchema" xmlns:p="http://schemas.microsoft.com/office/2006/metadata/properties" xmlns:ns1="http://schemas.microsoft.com/sharepoint/v3" xmlns:ns2="97bab0f5-5461-4980-b7a8-2eaba32d3f0c" xmlns:ns3="4e614f2d-a433-420b-85a4-45591aff4460" targetNamespace="http://schemas.microsoft.com/office/2006/metadata/properties" ma:root="true" ma:fieldsID="b8a3ac45ef306925873c1247aa9fb2fd" ns1:_="" ns2:_="" ns3:_="">
    <xsd:import namespace="http://schemas.microsoft.com/sharepoint/v3"/>
    <xsd:import namespace="97bab0f5-5461-4980-b7a8-2eaba32d3f0c"/>
    <xsd:import namespace="4e614f2d-a433-420b-85a4-45591aff4460"/>
    <xsd:element name="properties">
      <xsd:complexType>
        <xsd:sequence>
          <xsd:element name="documentManagement">
            <xsd:complexType>
              <xsd:all>
                <xsd:element ref="ns2:TaxKeywordTaxHTField" minOccurs="0"/>
                <xsd:element ref="ns2:TaxCatchAll" minOccurs="0"/>
                <xsd:element ref="ns1:AverageRating" minOccurs="0"/>
                <xsd:element ref="ns1:RatingCount" minOccurs="0"/>
                <xsd:element ref="ns1:RatedBy" minOccurs="0"/>
                <xsd:element ref="ns1:Ratings" minOccurs="0"/>
                <xsd:element ref="ns1:LikesCount" minOccurs="0"/>
                <xsd:element ref="ns1:LikedBy"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1" nillable="true" ma:displayName="Rating (0-5)" ma:decimals="2" ma:description="Average value of all the ratings that have been submitted" ma:internalName="AverageRating" ma:readOnly="true">
      <xsd:simpleType>
        <xsd:restriction base="dms:Number"/>
      </xsd:simpleType>
    </xsd:element>
    <xsd:element name="RatingCount" ma:index="12" nillable="true" ma:displayName="Number of Ratings" ma:decimals="0" ma:description="Number of ratings submitted" ma:internalName="RatingCount" ma:readOnly="true">
      <xsd:simpleType>
        <xsd:restriction base="dms:Number"/>
      </xsd:simpleType>
    </xsd:element>
    <xsd:element name="RatedBy" ma:index="13"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4" nillable="true" ma:displayName="User ratings" ma:description="User ratings for the item" ma:hidden="true" ma:internalName="Ratings">
      <xsd:simpleType>
        <xsd:restriction base="dms:Note"/>
      </xsd:simpleType>
    </xsd:element>
    <xsd:element name="LikesCount" ma:index="15" nillable="true" ma:displayName="Number of Likes" ma:internalName="LikesCount">
      <xsd:simpleType>
        <xsd:restriction base="dms:Unknown"/>
      </xsd:simpleType>
    </xsd:element>
    <xsd:element name="LikedBy" ma:index="16"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bab0f5-5461-4980-b7a8-2eaba32d3f0c"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Tags" ma:fieldId="{23f27201-bee3-471e-b2e7-b64fd8b7ca38}" ma:taxonomyMulti="true" ma:sspId="ab79d16c-fdf4-4e01-9e55-3596abf47ba2"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205fa4c8-79e5-4a7c-9248-963b1f92a85d}" ma:internalName="TaxCatchAll" ma:showField="CatchAllData" ma:web="97bab0f5-5461-4980-b7a8-2eaba32d3f0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614f2d-a433-420b-85a4-45591aff4460" elementFormDefault="qualified">
    <xsd:import namespace="http://schemas.microsoft.com/office/2006/documentManagement/types"/>
    <xsd:import namespace="http://schemas.microsoft.com/office/infopath/2007/PartnerControls"/>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AutoTags" ma:index="21" nillable="true" ma:displayName="MediaServiceAutoTags" ma:description="" ma:internalName="MediaServiceAutoTags" ma:readOnly="true">
      <xsd:simpleType>
        <xsd:restriction base="dms:Text"/>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MediaServiceLocation" ma:internalName="MediaServiceLocation" ma:readOnly="true">
      <xsd:simpleType>
        <xsd:restriction base="dms:Text"/>
      </xsd:simpleType>
    </xsd:element>
    <xsd:element name="MediaServiceOCR" ma:index="24" nillable="true" ma:displayName="MediaServiceOCR" ma:internalName="MediaServiceOCR" ma:readOnly="true">
      <xsd:simpleType>
        <xsd:restriction base="dms:Note">
          <xsd:maxLength value="255"/>
        </xsd:restriction>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Ratings xmlns="http://schemas.microsoft.com/sharepoint/v3" xsi:nil="true"/>
    <LikedBy xmlns="http://schemas.microsoft.com/sharepoint/v3">
      <UserInfo>
        <DisplayName/>
        <AccountId xsi:nil="true"/>
        <AccountType/>
      </UserInfo>
    </LikedBy>
    <TaxCatchAll xmlns="97bab0f5-5461-4980-b7a8-2eaba32d3f0c"/>
    <TaxKeywordTaxHTField xmlns="97bab0f5-5461-4980-b7a8-2eaba32d3f0c">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E51AFD66-8DF1-4E1D-AE98-0F2E11016045}">
  <ds:schemaRefs>
    <ds:schemaRef ds:uri="4e614f2d-a433-420b-85a4-45591aff4460"/>
    <ds:schemaRef ds:uri="97bab0f5-5461-4980-b7a8-2eaba32d3f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B467EA-4C33-4979-A382-079FDD46255F}">
  <ds:schemaRefs>
    <ds:schemaRef ds:uri="http://schemas.microsoft.com/sharepoint/v3/contenttype/forms"/>
  </ds:schemaRefs>
</ds:datastoreItem>
</file>

<file path=customXml/itemProps3.xml><?xml version="1.0" encoding="utf-8"?>
<ds:datastoreItem xmlns:ds="http://schemas.openxmlformats.org/officeDocument/2006/customXml" ds:itemID="{E7FA97AD-E0E2-4D05-937A-7FE72DE9236D}">
  <ds:schemaRefs>
    <ds:schemaRef ds:uri="http://purl.org/dc/terms/"/>
    <ds:schemaRef ds:uri="http://schemas.microsoft.com/office/2006/documentManagement/types"/>
    <ds:schemaRef ds:uri="http://schemas.openxmlformats.org/package/2006/metadata/core-properties"/>
    <ds:schemaRef ds:uri="97bab0f5-5461-4980-b7a8-2eaba32d3f0c"/>
    <ds:schemaRef ds:uri="4e614f2d-a433-420b-85a4-45591aff4460"/>
    <ds:schemaRef ds:uri="http://purl.org/dc/elements/1.1/"/>
    <ds:schemaRef ds:uri="http://schemas.microsoft.com/office/2006/metadata/properties"/>
    <ds:schemaRef ds:uri="http://schemas.microsoft.com/sharepoint/v3"/>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CE presentation template</Template>
  <TotalTime>5439</TotalTime>
  <Words>2195</Words>
  <Application>Microsoft Office PowerPoint</Application>
  <PresentationFormat>On-screen Show (16:9)</PresentationFormat>
  <Paragraphs>307</Paragraphs>
  <Slides>40</Slides>
  <Notes>35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40</vt:i4>
      </vt:variant>
    </vt:vector>
  </HeadingPairs>
  <TitlesOfParts>
    <vt:vector size="53" baseType="lpstr">
      <vt:lpstr>Arial</vt:lpstr>
      <vt:lpstr>Arial Black</vt:lpstr>
      <vt:lpstr>Avenir Black</vt:lpstr>
      <vt:lpstr>Avenir Light</vt:lpstr>
      <vt:lpstr>Avenir Medium</vt:lpstr>
      <vt:lpstr>Calibri</vt:lpstr>
      <vt:lpstr>Calibri Light</vt:lpstr>
      <vt:lpstr>DengXian</vt:lpstr>
      <vt:lpstr>proxima-n-w01-reg</vt:lpstr>
      <vt:lpstr>Times New Roman</vt:lpstr>
      <vt:lpstr>Wingdings</vt:lpstr>
      <vt:lpstr>1_Office Theme</vt:lpstr>
      <vt:lpstr>Causeway brand theme</vt:lpstr>
      <vt:lpstr>PowerPoint Presentation</vt:lpstr>
      <vt:lpstr>PowerPoint Presentation</vt:lpstr>
      <vt:lpstr>PowerPoint Presentation</vt:lpstr>
      <vt:lpstr>PowerPoint Presentation</vt:lpstr>
      <vt:lpstr>PowerPoint Presentation</vt:lpstr>
      <vt:lpstr>Which of the scientific posters do you prefer?</vt:lpstr>
      <vt:lpstr>PowerPoint Presentation</vt:lpstr>
      <vt:lpstr>Scientific Posters – what is their purpose?</vt:lpstr>
      <vt:lpstr>What are the features of a good scientific poster?</vt:lpstr>
      <vt:lpstr>PowerPoint Presentation</vt:lpstr>
      <vt:lpstr>What does a good scientific poster look like?</vt:lpstr>
      <vt:lpstr>What does a good scientific poster look like?</vt:lpstr>
      <vt:lpstr>What does a good scientific poster look like?</vt:lpstr>
      <vt:lpstr>What does a good scientific poster look like?</vt:lpstr>
      <vt:lpstr>What does a good scientific poster look like?</vt:lpstr>
      <vt:lpstr>What does a good scientific poster look like?</vt:lpstr>
      <vt:lpstr>PowerPoint Presentation</vt:lpstr>
      <vt:lpstr>PowerPoint Presentation</vt:lpstr>
      <vt:lpstr>Research</vt:lpstr>
      <vt:lpstr>PowerPoint Presentation</vt:lpstr>
      <vt:lpstr>Glossary of Key Terms</vt:lpstr>
      <vt:lpstr>Glossary of Key Terms</vt:lpstr>
      <vt:lpstr>PowerPoint Presentation</vt:lpstr>
      <vt:lpstr>PowerPoint Presentation</vt:lpstr>
      <vt:lpstr>Note-taking techniques</vt:lpstr>
      <vt:lpstr>Cornell note-taking</vt:lpstr>
      <vt:lpstr>Cornell note-taking</vt:lpstr>
      <vt:lpstr>Cornell note-taking</vt:lpstr>
      <vt:lpstr>Mind-maps</vt:lpstr>
      <vt:lpstr>Mind-maps</vt:lpstr>
      <vt:lpstr>Mind-maps</vt:lpstr>
      <vt:lpstr>Mind-maps</vt:lpstr>
      <vt:lpstr>Mind-mapping</vt:lpstr>
      <vt:lpstr>Reflections</vt:lpstr>
      <vt:lpstr>PowerPoint Presentation</vt:lpstr>
      <vt:lpstr>6.Is there any numerical data in your research article?</vt:lpstr>
      <vt:lpstr>6.Is there any numerical data in your research article?</vt:lpstr>
      <vt:lpstr>6.Is there any numerical data in your research article?</vt:lpstr>
      <vt:lpstr>6.Creating your own scientific research poster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Buckingham</dc:creator>
  <cp:lastModifiedBy>Julia Banfield</cp:lastModifiedBy>
  <cp:revision>4</cp:revision>
  <dcterms:created xsi:type="dcterms:W3CDTF">2020-11-26T11:49:33Z</dcterms:created>
  <dcterms:modified xsi:type="dcterms:W3CDTF">2021-11-09T16:44:16Z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0x0101008C6B7DA7C92667409C6E262F89D384DB</vt:lpwstr>
  </property>
  <property fmtid="{D5CDD505-2E9C-101B-9397-08002B2CF9AE}" pid="3" name="TaxKeyword">
    <vt:lpwstr/>
  </property>
</Properties>
</file>