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91" r:id="rId2"/>
    <p:sldId id="611" r:id="rId3"/>
    <p:sldId id="612" r:id="rId4"/>
    <p:sldId id="655" r:id="rId5"/>
    <p:sldId id="656" r:id="rId6"/>
    <p:sldId id="657" r:id="rId7"/>
    <p:sldId id="662" r:id="rId8"/>
    <p:sldId id="658" r:id="rId9"/>
    <p:sldId id="663" r:id="rId10"/>
    <p:sldId id="664" r:id="rId11"/>
    <p:sldId id="661" r:id="rId12"/>
    <p:sldId id="6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F045F-3DC9-4076-A9B8-5A215D91AFF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64CE-AFF2-401F-86F6-7430B34A5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1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https://unsplash.com/@brain1966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64CE-AFF2-401F-86F6-7430B34A53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6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https://unsplash.com/@drewbutler</a:t>
            </a:r>
          </a:p>
          <a:p>
            <a:r>
              <a:rPr lang="en-GB" dirty="0"/>
              <a:t>https://unsplash.com/@marcooriolesi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64CE-AFF2-401F-86F6-7430B34A53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2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https://unsplash.com/@jamesyarema</a:t>
            </a:r>
          </a:p>
          <a:p>
            <a:r>
              <a:rPr lang="en-GB" dirty="0"/>
              <a:t>https://unsplash.com/@philipmyr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64CE-AFF2-401F-86F6-7430B34A53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7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https://unsplash.com/@markusspiske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64CE-AFF2-401F-86F6-7430B34A53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4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https://unsplash.com/@brain1966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B64CE-AFF2-401F-86F6-7430B34A53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4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15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1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7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43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6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6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9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1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56B4-4868-4A75-873A-240DB3E628FC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BB6F-C27F-4074-A702-3BE015B6A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4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yi4z-O0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2205" y="2190971"/>
            <a:ext cx="892982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6000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Wadham Project Workshop: </a:t>
            </a:r>
            <a:r>
              <a:rPr lang="en-US" sz="6000" i="1" dirty="0">
                <a:solidFill>
                  <a:srgbClr val="5454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Prisoner’s Dilemma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524187" y="5888463"/>
            <a:ext cx="8305801" cy="823618"/>
            <a:chOff x="0" y="0"/>
            <a:chExt cx="16611602" cy="164723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6611600" cy="50800"/>
            </a:xfrm>
            <a:prstGeom prst="rect">
              <a:avLst/>
            </a:prstGeom>
            <a:solidFill>
              <a:srgbClr val="ECEFE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653032" y="570019"/>
              <a:ext cx="10958570" cy="1077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46"/>
                </a:lnSpc>
              </a:pPr>
              <a:r>
                <a:rPr lang="en-US" sz="1867" i="1" spc="131" dirty="0">
                  <a:solidFill>
                    <a:srgbClr val="5454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 Hugh Munro</a:t>
              </a:r>
            </a:p>
            <a:p>
              <a:pPr algn="r">
                <a:lnSpc>
                  <a:spcPts val="2146"/>
                </a:lnSpc>
              </a:pPr>
              <a:r>
                <a:rPr lang="en-US" sz="1867" i="1" spc="131" dirty="0">
                  <a:solidFill>
                    <a:srgbClr val="5454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Wadham College, University of Oxford</a:t>
              </a:r>
            </a:p>
          </p:txBody>
        </p:sp>
      </p:grpSp>
      <p:sp>
        <p:nvSpPr>
          <p:cNvPr id="7" name="AutoShape 7"/>
          <p:cNvSpPr/>
          <p:nvPr/>
        </p:nvSpPr>
        <p:spPr>
          <a:xfrm rot="-5400000">
            <a:off x="-1700662" y="2580965"/>
            <a:ext cx="6858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8" name="AutoShape 8"/>
          <p:cNvSpPr/>
          <p:nvPr/>
        </p:nvSpPr>
        <p:spPr>
          <a:xfrm rot="-5400000">
            <a:off x="-327334" y="3330265"/>
            <a:ext cx="5359399" cy="1696071"/>
          </a:xfrm>
          <a:prstGeom prst="rect">
            <a:avLst/>
          </a:prstGeom>
          <a:solidFill>
            <a:srgbClr val="7BC6B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r="70943" b="1089"/>
          <a:stretch>
            <a:fillRect/>
          </a:stretch>
        </p:blipFill>
        <p:spPr>
          <a:xfrm>
            <a:off x="9789602" y="337064"/>
            <a:ext cx="1796135" cy="2025321"/>
          </a:xfrm>
          <a:prstGeom prst="rect">
            <a:avLst/>
          </a:prstGeom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D5AE291E-0112-1A4F-AD97-682150F87421}"/>
              </a:ext>
            </a:extLst>
          </p:cNvPr>
          <p:cNvSpPr/>
          <p:nvPr/>
        </p:nvSpPr>
        <p:spPr>
          <a:xfrm rot="-5400000">
            <a:off x="1045993" y="4079565"/>
            <a:ext cx="3860799" cy="1696071"/>
          </a:xfrm>
          <a:prstGeom prst="rect">
            <a:avLst/>
          </a:prstGeom>
          <a:solidFill>
            <a:srgbClr val="CEE7DE"/>
          </a:solidFill>
        </p:spPr>
      </p:sp>
    </p:spTree>
    <p:extLst>
      <p:ext uri="{BB962C8B-B14F-4D97-AF65-F5344CB8AC3E}">
        <p14:creationId xmlns:p14="http://schemas.microsoft.com/office/powerpoint/2010/main" val="221967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10800000">
            <a:off x="0" y="-1"/>
            <a:ext cx="12192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>
            <a:off x="159395" y="194009"/>
            <a:ext cx="647885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Practical Applications:</a:t>
            </a:r>
          </a:p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Economics</a:t>
            </a:r>
            <a:endParaRPr lang="en-US" sz="5400" spc="43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F7C1D-F8DD-4EBB-82D0-86AA0794C19D}"/>
              </a:ext>
            </a:extLst>
          </p:cNvPr>
          <p:cNvSpPr txBox="1"/>
          <p:nvPr/>
        </p:nvSpPr>
        <p:spPr>
          <a:xfrm>
            <a:off x="97842" y="1798983"/>
            <a:ext cx="8052245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This is complicated by laws which prevent companies from price fixing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BA, Lufthansa, Virgin and other major airlines have been investigated by Office of Fair Trading (UK) and Department of Justice (USA)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43C10-9130-CF8F-2905-033BF5A6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36" y="4302265"/>
            <a:ext cx="3600577" cy="24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3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10800000">
            <a:off x="0" y="-1"/>
            <a:ext cx="12192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>
            <a:off x="159395" y="194009"/>
            <a:ext cx="647885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Practical Applications:</a:t>
            </a:r>
          </a:p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Sport</a:t>
            </a:r>
            <a:endParaRPr lang="en-US" sz="5400" spc="43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20245-1A98-4901-A84D-00C02BBBA479}"/>
              </a:ext>
            </a:extLst>
          </p:cNvPr>
          <p:cNvSpPr txBox="1"/>
          <p:nvPr/>
        </p:nvSpPr>
        <p:spPr>
          <a:xfrm>
            <a:off x="83963" y="1890082"/>
            <a:ext cx="6484903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Performance-enhancing drugs: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/>
              <a:t>If I don’t take it and the other one takes it, this increases my chances of losing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/>
              <a:t>If I take it and the other one doesn’t take it, this increases my chances of winning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3200" dirty="0"/>
              <a:t>If both of us take it, then at least I’m not disadvantaged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CF7B5-8EC1-4400-A94D-9201B52F717E}"/>
              </a:ext>
            </a:extLst>
          </p:cNvPr>
          <p:cNvSpPr txBox="1"/>
          <p:nvPr/>
        </p:nvSpPr>
        <p:spPr>
          <a:xfrm>
            <a:off x="0" y="6519446"/>
            <a:ext cx="117832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https://www.open.edu/openlearn/money-management/management/business-research-methods/airlines-face-the-prisoners-dilemma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A3162-526F-7E83-045B-8EF69E0EB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54" y="2414725"/>
            <a:ext cx="5404262" cy="36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10800000">
            <a:off x="0" y="-1"/>
            <a:ext cx="12192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>
            <a:off x="159395" y="194009"/>
            <a:ext cx="647885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Follow up</a:t>
            </a:r>
            <a:endParaRPr lang="en-US" sz="5400" spc="43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F7C1D-F8DD-4EBB-82D0-86AA0794C19D}"/>
              </a:ext>
            </a:extLst>
          </p:cNvPr>
          <p:cNvSpPr txBox="1"/>
          <p:nvPr/>
        </p:nvSpPr>
        <p:spPr>
          <a:xfrm>
            <a:off x="2945565" y="5411789"/>
            <a:ext cx="8793176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GB" sz="2800" dirty="0"/>
              <a:t>TED-Ed How to outsmart the Prisoner’s Dilemma </a:t>
            </a:r>
          </a:p>
          <a:p>
            <a:pPr algn="r"/>
            <a:r>
              <a:rPr lang="en-GB" sz="2800" dirty="0"/>
              <a:t>- Lucas Husted</a:t>
            </a:r>
          </a:p>
          <a:p>
            <a:pPr algn="r"/>
            <a:r>
              <a:rPr lang="en-GB" sz="2800" dirty="0">
                <a:hlinkClick r:id="rId3"/>
              </a:rPr>
              <a:t>https://www.youtube.com/watch?v=emyi4z-O0ls</a:t>
            </a:r>
            <a:endParaRPr lang="en-GB" sz="2800" dirty="0"/>
          </a:p>
          <a:p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091703-3F25-4825-98C4-925381F1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254" y="1919655"/>
            <a:ext cx="5100487" cy="3400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BFC18-47E0-4CC3-AD27-90583ABB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14" y="1863536"/>
            <a:ext cx="3095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-5400000">
            <a:off x="-2580964" y="2580965"/>
            <a:ext cx="6858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0184CB8-312A-F841-8EE3-A61D820F00DA}"/>
              </a:ext>
            </a:extLst>
          </p:cNvPr>
          <p:cNvSpPr txBox="1"/>
          <p:nvPr/>
        </p:nvSpPr>
        <p:spPr>
          <a:xfrm rot="16200000">
            <a:off x="-2514200" y="3362086"/>
            <a:ext cx="6724472" cy="713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14"/>
              </a:lnSpc>
            </a:pPr>
            <a:r>
              <a:rPr lang="en-US" sz="6000" spc="43" dirty="0">
                <a:solidFill>
                  <a:schemeClr val="bg1"/>
                </a:solidFill>
              </a:rPr>
              <a:t>Prisoner’s Dilemma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A59BB-052C-F107-FF15-AE6DE62E0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118" y="358629"/>
            <a:ext cx="9211112" cy="61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-5400000">
            <a:off x="-2580964" y="2580965"/>
            <a:ext cx="6858000" cy="1696071"/>
          </a:xfrm>
          <a:prstGeom prst="rect">
            <a:avLst/>
          </a:prstGeom>
          <a:solidFill>
            <a:srgbClr val="5D9887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E3CBE-1758-294B-ADE3-8E3854DA0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9" b="1794"/>
          <a:stretch/>
        </p:blipFill>
        <p:spPr>
          <a:xfrm>
            <a:off x="2115518" y="339166"/>
            <a:ext cx="9895139" cy="6179667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 rot="16200000">
            <a:off x="-2514200" y="3362086"/>
            <a:ext cx="6724472" cy="713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14"/>
              </a:lnSpc>
            </a:pPr>
            <a:r>
              <a:rPr lang="en-US" sz="6000" spc="43" dirty="0">
                <a:solidFill>
                  <a:schemeClr val="bg1"/>
                </a:solidFill>
              </a:rPr>
              <a:t>Prisoner’s Dilemma</a:t>
            </a:r>
          </a:p>
        </p:txBody>
      </p:sp>
    </p:spTree>
    <p:extLst>
      <p:ext uri="{BB962C8B-B14F-4D97-AF65-F5344CB8AC3E}">
        <p14:creationId xmlns:p14="http://schemas.microsoft.com/office/powerpoint/2010/main" val="137303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/>
          <p:nvPr/>
        </p:nvSpPr>
        <p:spPr>
          <a:xfrm rot="-5400000">
            <a:off x="3402982" y="-1931021"/>
            <a:ext cx="5386037" cy="12191999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2" name="TextBox 2"/>
          <p:cNvSpPr txBox="1"/>
          <p:nvPr/>
        </p:nvSpPr>
        <p:spPr>
          <a:xfrm>
            <a:off x="467890" y="415959"/>
            <a:ext cx="9666710" cy="673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5400" spc="43" dirty="0">
                <a:solidFill>
                  <a:srgbClr val="4E7F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Prisoner’s Dilemma Questions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6290" y="1671988"/>
            <a:ext cx="1182571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How did you make your decision about whether to confess or stay silent?</a:t>
            </a:r>
            <a:br>
              <a:rPr lang="en-GB" sz="3600" dirty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Suppose you had been able to talk to your partner.  How would that have changed the game, or the way you made your decision?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How could reciprocity- “I scratch your back, you scratch mine”- come into play in this game?</a:t>
            </a:r>
          </a:p>
        </p:txBody>
      </p:sp>
    </p:spTree>
    <p:extLst>
      <p:ext uri="{BB962C8B-B14F-4D97-AF65-F5344CB8AC3E}">
        <p14:creationId xmlns:p14="http://schemas.microsoft.com/office/powerpoint/2010/main" val="301646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-5400000">
            <a:off x="-2580964" y="2580965"/>
            <a:ext cx="6858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 rot="16200000">
            <a:off x="-2391394" y="2642660"/>
            <a:ext cx="6478859" cy="132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Prisoner’s Dilemma:</a:t>
            </a:r>
          </a:p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Varying consequences 1 </a:t>
            </a:r>
            <a:endParaRPr lang="en-US" sz="5400" spc="43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8E85C-02A6-F041-81E5-E0BFE390D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71" y="1167972"/>
            <a:ext cx="103251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-5400000">
            <a:off x="-2580964" y="2580965"/>
            <a:ext cx="6858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 rot="16200000">
            <a:off x="-2391394" y="2642660"/>
            <a:ext cx="6478859" cy="1327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Prisoner’s Dilemma:</a:t>
            </a:r>
          </a:p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Varying consequences 2 </a:t>
            </a:r>
            <a:endParaRPr lang="en-US" sz="5400" spc="43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4CC5E-C0EC-D243-94AA-D377F521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71" y="1381125"/>
            <a:ext cx="10372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8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-5400000">
            <a:off x="-2580964" y="2580965"/>
            <a:ext cx="6858000" cy="1696071"/>
          </a:xfrm>
          <a:prstGeom prst="rect">
            <a:avLst/>
          </a:prstGeom>
          <a:solidFill>
            <a:srgbClr val="5D9887"/>
          </a:solid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E3CBE-1758-294B-ADE3-8E3854DA0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9" b="1794"/>
          <a:stretch/>
        </p:blipFill>
        <p:spPr>
          <a:xfrm>
            <a:off x="2115518" y="339166"/>
            <a:ext cx="9895139" cy="6179667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 rot="16200000">
            <a:off x="-2514200" y="3362086"/>
            <a:ext cx="6724472" cy="713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14"/>
              </a:lnSpc>
            </a:pPr>
            <a:r>
              <a:rPr lang="en-US" sz="6000" spc="43" dirty="0">
                <a:solidFill>
                  <a:schemeClr val="bg1"/>
                </a:solidFill>
              </a:rPr>
              <a:t>Prisoner’s Dilemma</a:t>
            </a:r>
          </a:p>
        </p:txBody>
      </p:sp>
    </p:spTree>
    <p:extLst>
      <p:ext uri="{BB962C8B-B14F-4D97-AF65-F5344CB8AC3E}">
        <p14:creationId xmlns:p14="http://schemas.microsoft.com/office/powerpoint/2010/main" val="393219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-5400000">
            <a:off x="7914965" y="2580964"/>
            <a:ext cx="6858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 rot="5400000">
            <a:off x="8104535" y="2447961"/>
            <a:ext cx="6478859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4400" spc="43" dirty="0">
                <a:solidFill>
                  <a:schemeClr val="bg1"/>
                </a:solidFill>
              </a:rPr>
              <a:t>Practical Applications:</a:t>
            </a:r>
          </a:p>
          <a:p>
            <a:pPr>
              <a:lnSpc>
                <a:spcPts val="5114"/>
              </a:lnSpc>
            </a:pPr>
            <a:r>
              <a:rPr lang="en-US" sz="4400" spc="43" dirty="0">
                <a:solidFill>
                  <a:schemeClr val="bg1"/>
                </a:solidFill>
              </a:rPr>
              <a:t>Politics &amp; International Relations </a:t>
            </a:r>
            <a:endParaRPr lang="en-US" sz="4800" spc="43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B0DD6F-EC05-53EF-5084-9238BF6B54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704" y="1757361"/>
            <a:ext cx="5014913" cy="334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1A092A-C103-BF5C-20EE-0645C73B1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97" y="633734"/>
            <a:ext cx="3586818" cy="53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3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/>
          <p:nvPr/>
        </p:nvSpPr>
        <p:spPr>
          <a:xfrm rot="10800000">
            <a:off x="0" y="-1"/>
            <a:ext cx="12192000" cy="1696071"/>
          </a:xfrm>
          <a:prstGeom prst="rect">
            <a:avLst/>
          </a:prstGeom>
          <a:solidFill>
            <a:srgbClr val="5D9887"/>
          </a:solidFill>
        </p:spPr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3C7933A-6D3A-B94A-9CF3-73FB47E454C4}"/>
              </a:ext>
            </a:extLst>
          </p:cNvPr>
          <p:cNvSpPr txBox="1"/>
          <p:nvPr/>
        </p:nvSpPr>
        <p:spPr>
          <a:xfrm>
            <a:off x="159395" y="194009"/>
            <a:ext cx="647885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Practical Applications:</a:t>
            </a:r>
          </a:p>
          <a:p>
            <a:pPr>
              <a:lnSpc>
                <a:spcPts val="5114"/>
              </a:lnSpc>
            </a:pPr>
            <a:r>
              <a:rPr lang="en-US" sz="4800" spc="43" dirty="0">
                <a:solidFill>
                  <a:schemeClr val="bg1"/>
                </a:solidFill>
              </a:rPr>
              <a:t>Economics</a:t>
            </a:r>
            <a:endParaRPr lang="en-US" sz="5400" spc="43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F7C1D-F8DD-4EBB-82D0-86AA0794C19D}"/>
              </a:ext>
            </a:extLst>
          </p:cNvPr>
          <p:cNvSpPr txBox="1"/>
          <p:nvPr/>
        </p:nvSpPr>
        <p:spPr>
          <a:xfrm>
            <a:off x="92283" y="1825382"/>
            <a:ext cx="8338653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In a market where two companies dominate, a prisoner’s dilemma can emerge as they try to maximise profits: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If both keep prices high, profits increase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If one lowers price (confesses) and other doesn’t the company lowering price gains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If both lower prices, profits increase (people buy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It would be in their best interests to co-operate to fix a price to maximise both of their profits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BFE01-C493-D421-10B2-9E2E1E5C5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936" y="4302265"/>
            <a:ext cx="3600577" cy="2401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CD9DD-A5AF-8FB1-A57A-A8ADC02EC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506" y="1887240"/>
            <a:ext cx="2231437" cy="22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4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377</Words>
  <Application>Microsoft Office PowerPoint</Application>
  <PresentationFormat>Widescreen</PresentationFormat>
  <Paragraphs>53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Wadham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Munro</dc:creator>
  <cp:lastModifiedBy>Hugh Munro</cp:lastModifiedBy>
  <cp:revision>60</cp:revision>
  <dcterms:created xsi:type="dcterms:W3CDTF">2017-09-14T08:52:56Z</dcterms:created>
  <dcterms:modified xsi:type="dcterms:W3CDTF">2022-11-28T15:25:38Z</dcterms:modified>
</cp:coreProperties>
</file>