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0" r:id="rId4"/>
    <p:sldId id="260" r:id="rId5"/>
    <p:sldId id="271" r:id="rId6"/>
    <p:sldId id="263" r:id="rId7"/>
    <p:sldId id="267" r:id="rId8"/>
    <p:sldId id="268" r:id="rId9"/>
    <p:sldId id="269" r:id="rId10"/>
    <p:sldId id="273" r:id="rId11"/>
    <p:sldId id="27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ily McLaughlin" initials="EM" lastIdx="3" clrIdx="0">
    <p:extLst>
      <p:ext uri="{19B8F6BF-5375-455C-9EA6-DF929625EA0E}">
        <p15:presenceInfo xmlns:p15="http://schemas.microsoft.com/office/powerpoint/2012/main" userId="Emily McLaughl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934"/>
  </p:normalViewPr>
  <p:slideViewPr>
    <p:cSldViewPr snapToGrid="0" snapToObjects="1">
      <p:cViewPr>
        <p:scale>
          <a:sx n="108" d="100"/>
          <a:sy n="108" d="100"/>
        </p:scale>
        <p:origin x="736" y="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7/19/22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7/19/22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7/19/22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7/19/22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7/19/22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7/19/22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7/19/22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7/19/22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7/19/22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7/19/22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7/19/22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7/19/22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7/19/22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3CFE6-4176-D449-8252-DB00BFDB3A7A}"/>
              </a:ext>
            </a:extLst>
          </p:cNvPr>
          <p:cNvSpPr>
            <a:spLocks noGrp="1"/>
          </p:cNvSpPr>
          <p:nvPr>
            <p:ph type="ctrTitle"/>
          </p:nvPr>
        </p:nvSpPr>
        <p:spPr/>
        <p:txBody>
          <a:bodyPr/>
          <a:lstStyle/>
          <a:p>
            <a:r>
              <a:rPr lang="en-US" dirty="0"/>
              <a:t>An Introduction to Close Reading in French</a:t>
            </a:r>
          </a:p>
        </p:txBody>
      </p:sp>
      <p:sp>
        <p:nvSpPr>
          <p:cNvPr id="3" name="Subtitle 2">
            <a:extLst>
              <a:ext uri="{FF2B5EF4-FFF2-40B4-BE49-F238E27FC236}">
                <a16:creationId xmlns:a16="http://schemas.microsoft.com/office/drawing/2014/main" id="{9D984CB0-B28A-5148-8E95-C124C7F378BC}"/>
              </a:ext>
            </a:extLst>
          </p:cNvPr>
          <p:cNvSpPr>
            <a:spLocks noGrp="1"/>
          </p:cNvSpPr>
          <p:nvPr>
            <p:ph type="subTitle" idx="1"/>
          </p:nvPr>
        </p:nvSpPr>
        <p:spPr/>
        <p:txBody>
          <a:bodyPr/>
          <a:lstStyle/>
          <a:p>
            <a:r>
              <a:rPr lang="en-US" dirty="0" err="1"/>
              <a:t>Dr</a:t>
            </a:r>
            <a:r>
              <a:rPr lang="en-US" dirty="0"/>
              <a:t> Emily McLaughlin, Wadham College, Oxford</a:t>
            </a:r>
          </a:p>
        </p:txBody>
      </p:sp>
    </p:spTree>
    <p:extLst>
      <p:ext uri="{BB962C8B-B14F-4D97-AF65-F5344CB8AC3E}">
        <p14:creationId xmlns:p14="http://schemas.microsoft.com/office/powerpoint/2010/main" val="3164857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6AB04-D0EC-9C45-824B-9C10DAEF5754}"/>
              </a:ext>
            </a:extLst>
          </p:cNvPr>
          <p:cNvSpPr>
            <a:spLocks noGrp="1"/>
          </p:cNvSpPr>
          <p:nvPr>
            <p:ph type="title"/>
          </p:nvPr>
        </p:nvSpPr>
        <p:spPr/>
        <p:txBody>
          <a:bodyPr/>
          <a:lstStyle/>
          <a:p>
            <a:r>
              <a:rPr lang="en-US" dirty="0"/>
              <a:t>Circulation</a:t>
            </a:r>
          </a:p>
        </p:txBody>
      </p:sp>
      <p:sp>
        <p:nvSpPr>
          <p:cNvPr id="3" name="Content Placeholder 2">
            <a:extLst>
              <a:ext uri="{FF2B5EF4-FFF2-40B4-BE49-F238E27FC236}">
                <a16:creationId xmlns:a16="http://schemas.microsoft.com/office/drawing/2014/main" id="{75AE0ABA-9F72-6E44-B5B7-1D81BA5E8832}"/>
              </a:ext>
            </a:extLst>
          </p:cNvPr>
          <p:cNvSpPr>
            <a:spLocks noGrp="1"/>
          </p:cNvSpPr>
          <p:nvPr>
            <p:ph idx="1"/>
          </p:nvPr>
        </p:nvSpPr>
        <p:spPr/>
        <p:txBody>
          <a:bodyPr>
            <a:normAutofit/>
          </a:bodyPr>
          <a:lstStyle/>
          <a:p>
            <a:r>
              <a:rPr lang="en-US" sz="2800" dirty="0"/>
              <a:t>How do you imagine this poem might have been passed from person to person?</a:t>
            </a:r>
          </a:p>
        </p:txBody>
      </p:sp>
    </p:spTree>
    <p:extLst>
      <p:ext uri="{BB962C8B-B14F-4D97-AF65-F5344CB8AC3E}">
        <p14:creationId xmlns:p14="http://schemas.microsoft.com/office/powerpoint/2010/main" val="3802015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02B3C-5F55-274F-91ED-E9DCC313AADF}"/>
              </a:ext>
            </a:extLst>
          </p:cNvPr>
          <p:cNvSpPr>
            <a:spLocks noGrp="1"/>
          </p:cNvSpPr>
          <p:nvPr>
            <p:ph type="title"/>
          </p:nvPr>
        </p:nvSpPr>
        <p:spPr/>
        <p:txBody>
          <a:bodyPr/>
          <a:lstStyle/>
          <a:p>
            <a:r>
              <a:rPr lang="en-US" dirty="0"/>
              <a:t>Some other poems to read…</a:t>
            </a:r>
          </a:p>
        </p:txBody>
      </p:sp>
      <p:sp>
        <p:nvSpPr>
          <p:cNvPr id="3" name="Content Placeholder 2">
            <a:extLst>
              <a:ext uri="{FF2B5EF4-FFF2-40B4-BE49-F238E27FC236}">
                <a16:creationId xmlns:a16="http://schemas.microsoft.com/office/drawing/2014/main" id="{5CC079B4-CA6D-934D-9BED-D29491D742A1}"/>
              </a:ext>
            </a:extLst>
          </p:cNvPr>
          <p:cNvSpPr>
            <a:spLocks noGrp="1"/>
          </p:cNvSpPr>
          <p:nvPr>
            <p:ph idx="1"/>
          </p:nvPr>
        </p:nvSpPr>
        <p:spPr/>
        <p:txBody>
          <a:bodyPr/>
          <a:lstStyle/>
          <a:p>
            <a:r>
              <a:rPr lang="en-US" sz="2400" dirty="0"/>
              <a:t>‘Gabriel </a:t>
            </a:r>
            <a:r>
              <a:rPr lang="en-US" sz="2400" dirty="0" err="1"/>
              <a:t>Péri</a:t>
            </a:r>
            <a:r>
              <a:rPr lang="en-US" sz="2400" dirty="0"/>
              <a:t>’ by Paul </a:t>
            </a:r>
            <a:r>
              <a:rPr lang="en-US" sz="2400" dirty="0" err="1"/>
              <a:t>Éluard</a:t>
            </a:r>
            <a:endParaRPr lang="en-US" sz="2400" dirty="0"/>
          </a:p>
          <a:p>
            <a:r>
              <a:rPr lang="en-US" sz="2400" dirty="0"/>
              <a:t>‘</a:t>
            </a:r>
            <a:r>
              <a:rPr lang="en-US" sz="2400" dirty="0" err="1"/>
              <a:t>Liberté</a:t>
            </a:r>
            <a:r>
              <a:rPr lang="en-US" sz="2400" dirty="0"/>
              <a:t>’ by Paul </a:t>
            </a:r>
            <a:r>
              <a:rPr lang="en-US" sz="2400" dirty="0" err="1"/>
              <a:t>Éluard</a:t>
            </a:r>
            <a:endParaRPr lang="en-US" sz="2400" dirty="0"/>
          </a:p>
          <a:p>
            <a:r>
              <a:rPr lang="en-GB" sz="2400" dirty="0"/>
              <a:t>‘Couplets de la rue Saint-Martin’ by Robert </a:t>
            </a:r>
            <a:r>
              <a:rPr lang="en-GB" sz="2400" dirty="0" err="1"/>
              <a:t>Desnos</a:t>
            </a:r>
            <a:endParaRPr lang="en-GB" sz="2400" dirty="0"/>
          </a:p>
          <a:p>
            <a:endParaRPr lang="en-GB" dirty="0"/>
          </a:p>
          <a:p>
            <a:endParaRPr lang="en-US" dirty="0"/>
          </a:p>
        </p:txBody>
      </p:sp>
    </p:spTree>
    <p:extLst>
      <p:ext uri="{BB962C8B-B14F-4D97-AF65-F5344CB8AC3E}">
        <p14:creationId xmlns:p14="http://schemas.microsoft.com/office/powerpoint/2010/main" val="3860460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7C279-4ECC-3B4E-A9F7-BC27D585E7B3}"/>
              </a:ext>
            </a:extLst>
          </p:cNvPr>
          <p:cNvSpPr>
            <a:spLocks noGrp="1"/>
          </p:cNvSpPr>
          <p:nvPr>
            <p:ph type="title"/>
          </p:nvPr>
        </p:nvSpPr>
        <p:spPr>
          <a:xfrm>
            <a:off x="468351" y="447188"/>
            <a:ext cx="11240429" cy="970450"/>
          </a:xfrm>
        </p:spPr>
        <p:txBody>
          <a:bodyPr/>
          <a:lstStyle/>
          <a:p>
            <a:r>
              <a:rPr lang="en-US" dirty="0"/>
              <a:t>Using song to help us understand poetry</a:t>
            </a:r>
          </a:p>
        </p:txBody>
      </p:sp>
      <p:sp>
        <p:nvSpPr>
          <p:cNvPr id="3" name="Content Placeholder 2">
            <a:extLst>
              <a:ext uri="{FF2B5EF4-FFF2-40B4-BE49-F238E27FC236}">
                <a16:creationId xmlns:a16="http://schemas.microsoft.com/office/drawing/2014/main" id="{5F66B167-6949-6A4D-837C-93FF71A1C653}"/>
              </a:ext>
            </a:extLst>
          </p:cNvPr>
          <p:cNvSpPr>
            <a:spLocks noGrp="1"/>
          </p:cNvSpPr>
          <p:nvPr>
            <p:ph idx="1"/>
          </p:nvPr>
        </p:nvSpPr>
        <p:spPr/>
        <p:txBody>
          <a:bodyPr/>
          <a:lstStyle/>
          <a:p>
            <a:pPr lvl="0"/>
            <a:r>
              <a:rPr lang="en-GB" sz="2400" dirty="0"/>
              <a:t>What is your favourite song? </a:t>
            </a:r>
          </a:p>
          <a:p>
            <a:pPr lvl="0"/>
            <a:r>
              <a:rPr lang="en-GB" sz="2400" dirty="0"/>
              <a:t>What kind of language is used in this song? Could we say that this song bears a resemblance to a poem? </a:t>
            </a:r>
          </a:p>
          <a:p>
            <a:endParaRPr lang="en-US" dirty="0"/>
          </a:p>
        </p:txBody>
      </p:sp>
    </p:spTree>
    <p:extLst>
      <p:ext uri="{BB962C8B-B14F-4D97-AF65-F5344CB8AC3E}">
        <p14:creationId xmlns:p14="http://schemas.microsoft.com/office/powerpoint/2010/main" val="3131119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7CFBF-71F8-1042-8788-2EBA99F07B07}"/>
              </a:ext>
            </a:extLst>
          </p:cNvPr>
          <p:cNvSpPr>
            <a:spLocks noGrp="1"/>
          </p:cNvSpPr>
          <p:nvPr>
            <p:ph type="title"/>
          </p:nvPr>
        </p:nvSpPr>
        <p:spPr/>
        <p:txBody>
          <a:bodyPr/>
          <a:lstStyle/>
          <a:p>
            <a:r>
              <a:rPr lang="en-GB" sz="3600" dirty="0"/>
              <a:t>Ballade de </a:t>
            </a:r>
            <a:r>
              <a:rPr lang="en-GB" sz="3600" dirty="0" err="1"/>
              <a:t>celui</a:t>
            </a:r>
            <a:r>
              <a:rPr lang="en-GB" sz="3600" dirty="0"/>
              <a:t> qui </a:t>
            </a:r>
            <a:r>
              <a:rPr lang="en-GB" sz="3600" dirty="0" err="1"/>
              <a:t>chanta</a:t>
            </a:r>
            <a:r>
              <a:rPr lang="en-GB" sz="3600" dirty="0"/>
              <a:t> </a:t>
            </a:r>
            <a:r>
              <a:rPr lang="en-GB" sz="3600" dirty="0" err="1"/>
              <a:t>dans</a:t>
            </a:r>
            <a:r>
              <a:rPr lang="en-GB" sz="3600" dirty="0"/>
              <a:t> les </a:t>
            </a:r>
            <a:r>
              <a:rPr lang="en-GB" sz="3600" dirty="0" err="1"/>
              <a:t>supplices</a:t>
            </a:r>
            <a:endParaRPr lang="en-US" sz="3600" dirty="0"/>
          </a:p>
        </p:txBody>
      </p:sp>
      <p:sp>
        <p:nvSpPr>
          <p:cNvPr id="3" name="Content Placeholder 2">
            <a:extLst>
              <a:ext uri="{FF2B5EF4-FFF2-40B4-BE49-F238E27FC236}">
                <a16:creationId xmlns:a16="http://schemas.microsoft.com/office/drawing/2014/main" id="{54956A3F-D52F-B64B-A2E8-6FAB37391975}"/>
              </a:ext>
            </a:extLst>
          </p:cNvPr>
          <p:cNvSpPr>
            <a:spLocks noGrp="1"/>
          </p:cNvSpPr>
          <p:nvPr>
            <p:ph idx="1"/>
          </p:nvPr>
        </p:nvSpPr>
        <p:spPr>
          <a:xfrm>
            <a:off x="818712" y="2222287"/>
            <a:ext cx="4353363" cy="3636511"/>
          </a:xfrm>
        </p:spPr>
        <p:txBody>
          <a:bodyPr>
            <a:normAutofit/>
          </a:bodyPr>
          <a:lstStyle/>
          <a:p>
            <a:r>
              <a:rPr lang="en-US" dirty="0"/>
              <a:t>Written by Louis Aragon in 1943</a:t>
            </a:r>
          </a:p>
          <a:p>
            <a:r>
              <a:rPr lang="en-GB" dirty="0" err="1"/>
              <a:t>Hommage</a:t>
            </a:r>
            <a:r>
              <a:rPr lang="en-GB" dirty="0"/>
              <a:t> to Gabriel </a:t>
            </a:r>
            <a:r>
              <a:rPr lang="en-GB" dirty="0" err="1"/>
              <a:t>Péri</a:t>
            </a:r>
            <a:r>
              <a:rPr lang="en-GB" dirty="0"/>
              <a:t>, a French Communist journalist and politician, member of the French Resistance, who was executed by the German Occupying Forces on 15th December 1941.</a:t>
            </a:r>
            <a:endParaRPr lang="en-US" dirty="0"/>
          </a:p>
        </p:txBody>
      </p:sp>
      <p:pic>
        <p:nvPicPr>
          <p:cNvPr id="4" name="Picture 3">
            <a:extLst>
              <a:ext uri="{FF2B5EF4-FFF2-40B4-BE49-F238E27FC236}">
                <a16:creationId xmlns:a16="http://schemas.microsoft.com/office/drawing/2014/main" id="{A862A6E8-04C5-BE49-9B52-8E1F16704BBC}"/>
              </a:ext>
            </a:extLst>
          </p:cNvPr>
          <p:cNvPicPr>
            <a:picLocks noChangeAspect="1"/>
          </p:cNvPicPr>
          <p:nvPr/>
        </p:nvPicPr>
        <p:blipFill>
          <a:blip r:embed="rId2"/>
          <a:stretch>
            <a:fillRect/>
          </a:stretch>
        </p:blipFill>
        <p:spPr>
          <a:xfrm>
            <a:off x="5758656" y="2316516"/>
            <a:ext cx="2442369" cy="344805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a:extLst>
              <a:ext uri="{FF2B5EF4-FFF2-40B4-BE49-F238E27FC236}">
                <a16:creationId xmlns:a16="http://schemas.microsoft.com/office/drawing/2014/main" id="{0DD3B68F-35E9-5041-B0D4-DA8D7C37F081}"/>
              </a:ext>
            </a:extLst>
          </p:cNvPr>
          <p:cNvPicPr>
            <a:picLocks noChangeAspect="1"/>
          </p:cNvPicPr>
          <p:nvPr/>
        </p:nvPicPr>
        <p:blipFill>
          <a:blip r:embed="rId3"/>
          <a:stretch>
            <a:fillRect/>
          </a:stretch>
        </p:blipFill>
        <p:spPr>
          <a:xfrm>
            <a:off x="8787606" y="2316516"/>
            <a:ext cx="2843753" cy="344805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10427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5E80E-33CA-8E41-A908-F92A131D4256}"/>
              </a:ext>
            </a:extLst>
          </p:cNvPr>
          <p:cNvSpPr>
            <a:spLocks noGrp="1"/>
          </p:cNvSpPr>
          <p:nvPr>
            <p:ph type="title"/>
          </p:nvPr>
        </p:nvSpPr>
        <p:spPr/>
        <p:txBody>
          <a:bodyPr/>
          <a:lstStyle/>
          <a:p>
            <a:br>
              <a:rPr lang="en-US" dirty="0"/>
            </a:br>
            <a:r>
              <a:rPr lang="en-US" dirty="0"/>
              <a:t>The French Resistance and Poetry</a:t>
            </a:r>
          </a:p>
        </p:txBody>
      </p:sp>
      <p:sp>
        <p:nvSpPr>
          <p:cNvPr id="3" name="Content Placeholder 2">
            <a:extLst>
              <a:ext uri="{FF2B5EF4-FFF2-40B4-BE49-F238E27FC236}">
                <a16:creationId xmlns:a16="http://schemas.microsoft.com/office/drawing/2014/main" id="{4C018898-9B20-534C-AF50-5C2191DF981B}"/>
              </a:ext>
            </a:extLst>
          </p:cNvPr>
          <p:cNvSpPr>
            <a:spLocks noGrp="1"/>
          </p:cNvSpPr>
          <p:nvPr>
            <p:ph idx="1"/>
          </p:nvPr>
        </p:nvSpPr>
        <p:spPr>
          <a:xfrm>
            <a:off x="810000" y="2565187"/>
            <a:ext cx="10554574" cy="3636511"/>
          </a:xfrm>
        </p:spPr>
        <p:txBody>
          <a:bodyPr>
            <a:normAutofit/>
          </a:bodyPr>
          <a:lstStyle/>
          <a:p>
            <a:r>
              <a:rPr lang="en-US" sz="2000" dirty="0"/>
              <a:t>Germany invaded France in 1940. </a:t>
            </a:r>
          </a:p>
          <a:p>
            <a:r>
              <a:rPr lang="en-US" sz="2000" dirty="0"/>
              <a:t>From 1940 to 1945, the Northern half of France was ruled by the Vichy Government which collaborated with Nazi Germany. </a:t>
            </a:r>
          </a:p>
          <a:p>
            <a:r>
              <a:rPr lang="en-US" sz="2000" dirty="0"/>
              <a:t>The French Resistance emerged as small groups of men and women who sought to disrupt the Vichy Government’s collaboration with Nazi Germany. </a:t>
            </a:r>
          </a:p>
          <a:p>
            <a:r>
              <a:rPr lang="en-US" sz="2000" dirty="0"/>
              <a:t>The Resistance published underground newspapers and circulated texts that sought to shape public opinion. </a:t>
            </a:r>
          </a:p>
          <a:p>
            <a:r>
              <a:rPr lang="en-US" sz="2000" dirty="0"/>
              <a:t>Poets such as Louis Aragon, Paul </a:t>
            </a:r>
            <a:r>
              <a:rPr lang="en-US" sz="2000" dirty="0" err="1"/>
              <a:t>Éluard</a:t>
            </a:r>
            <a:r>
              <a:rPr lang="en-US" sz="2000" dirty="0"/>
              <a:t>, and Robert </a:t>
            </a:r>
            <a:r>
              <a:rPr lang="en-US" sz="2000" dirty="0" err="1"/>
              <a:t>Desnos</a:t>
            </a:r>
            <a:r>
              <a:rPr lang="en-US" sz="2000" dirty="0"/>
              <a:t> published poems in support of the French Resistance.</a:t>
            </a:r>
          </a:p>
          <a:p>
            <a:endParaRPr lang="en-US" sz="2000" dirty="0"/>
          </a:p>
        </p:txBody>
      </p:sp>
    </p:spTree>
    <p:extLst>
      <p:ext uri="{BB962C8B-B14F-4D97-AF65-F5344CB8AC3E}">
        <p14:creationId xmlns:p14="http://schemas.microsoft.com/office/powerpoint/2010/main" val="3246607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6AB04-D0EC-9C45-824B-9C10DAEF5754}"/>
              </a:ext>
            </a:extLst>
          </p:cNvPr>
          <p:cNvSpPr>
            <a:spLocks noGrp="1"/>
          </p:cNvSpPr>
          <p:nvPr>
            <p:ph type="title"/>
          </p:nvPr>
        </p:nvSpPr>
        <p:spPr/>
        <p:txBody>
          <a:bodyPr/>
          <a:lstStyle/>
          <a:p>
            <a:r>
              <a:rPr lang="en-US" dirty="0"/>
              <a:t>Why poetry?</a:t>
            </a:r>
          </a:p>
        </p:txBody>
      </p:sp>
      <p:sp>
        <p:nvSpPr>
          <p:cNvPr id="3" name="Content Placeholder 2">
            <a:extLst>
              <a:ext uri="{FF2B5EF4-FFF2-40B4-BE49-F238E27FC236}">
                <a16:creationId xmlns:a16="http://schemas.microsoft.com/office/drawing/2014/main" id="{75AE0ABA-9F72-6E44-B5B7-1D81BA5E8832}"/>
              </a:ext>
            </a:extLst>
          </p:cNvPr>
          <p:cNvSpPr>
            <a:spLocks noGrp="1"/>
          </p:cNvSpPr>
          <p:nvPr>
            <p:ph idx="1"/>
          </p:nvPr>
        </p:nvSpPr>
        <p:spPr/>
        <p:txBody>
          <a:bodyPr>
            <a:normAutofit/>
          </a:bodyPr>
          <a:lstStyle/>
          <a:p>
            <a:r>
              <a:rPr lang="en-US" sz="2400" dirty="0"/>
              <a:t>Why do you think writers chose to write and circulate poems in particular at this time?</a:t>
            </a:r>
          </a:p>
          <a:p>
            <a:r>
              <a:rPr lang="en-US" sz="2400" dirty="0"/>
              <a:t>Is there anything about the </a:t>
            </a:r>
            <a:r>
              <a:rPr lang="en-US" sz="2400" b="1" dirty="0"/>
              <a:t>form of a poem </a:t>
            </a:r>
            <a:r>
              <a:rPr lang="en-US" sz="2400" dirty="0"/>
              <a:t>that makes it a useful tool for changing how people feel and shaping political opinion?</a:t>
            </a:r>
          </a:p>
        </p:txBody>
      </p:sp>
    </p:spTree>
    <p:extLst>
      <p:ext uri="{BB962C8B-B14F-4D97-AF65-F5344CB8AC3E}">
        <p14:creationId xmlns:p14="http://schemas.microsoft.com/office/powerpoint/2010/main" val="1392779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956A3F-D52F-B64B-A2E8-6FAB37391975}"/>
              </a:ext>
            </a:extLst>
          </p:cNvPr>
          <p:cNvSpPr>
            <a:spLocks noGrp="1"/>
          </p:cNvSpPr>
          <p:nvPr>
            <p:ph idx="1"/>
          </p:nvPr>
        </p:nvSpPr>
        <p:spPr>
          <a:xfrm>
            <a:off x="818712" y="2222287"/>
            <a:ext cx="4353363" cy="3636511"/>
          </a:xfrm>
        </p:spPr>
        <p:txBody>
          <a:bodyPr/>
          <a:lstStyle/>
          <a:p>
            <a:r>
              <a:rPr lang="en-US" dirty="0"/>
              <a:t>Written by Louis Aragon in 1943</a:t>
            </a:r>
          </a:p>
          <a:p>
            <a:r>
              <a:rPr lang="en-GB" dirty="0" err="1"/>
              <a:t>Hommage</a:t>
            </a:r>
            <a:r>
              <a:rPr lang="en-GB" dirty="0"/>
              <a:t> to Gabriel </a:t>
            </a:r>
            <a:r>
              <a:rPr lang="en-GB" dirty="0" err="1"/>
              <a:t>Péri</a:t>
            </a:r>
            <a:r>
              <a:rPr lang="en-GB" dirty="0"/>
              <a:t>, a French Communist journalist and politician, member of the French Resistance, who was executed by the German Occupying Forces on 15th December 1941.</a:t>
            </a:r>
            <a:endParaRPr lang="en-US" dirty="0"/>
          </a:p>
        </p:txBody>
      </p:sp>
      <p:sp>
        <p:nvSpPr>
          <p:cNvPr id="9" name="Rectangle 8">
            <a:extLst>
              <a:ext uri="{FF2B5EF4-FFF2-40B4-BE49-F238E27FC236}">
                <a16:creationId xmlns:a16="http://schemas.microsoft.com/office/drawing/2014/main" id="{09FC1E2D-4666-DB42-A457-9F577D5C0977}"/>
              </a:ext>
            </a:extLst>
          </p:cNvPr>
          <p:cNvSpPr/>
          <p:nvPr/>
        </p:nvSpPr>
        <p:spPr>
          <a:xfrm>
            <a:off x="1" y="0"/>
            <a:ext cx="12191999" cy="71640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67CFBF-71F8-1042-8788-2EBA99F07B07}"/>
              </a:ext>
            </a:extLst>
          </p:cNvPr>
          <p:cNvSpPr>
            <a:spLocks noGrp="1"/>
          </p:cNvSpPr>
          <p:nvPr>
            <p:ph type="title"/>
          </p:nvPr>
        </p:nvSpPr>
        <p:spPr>
          <a:xfrm>
            <a:off x="7079643" y="1316339"/>
            <a:ext cx="4489270" cy="5083817"/>
          </a:xfrm>
        </p:spPr>
        <p:txBody>
          <a:bodyPr/>
          <a:lstStyle/>
          <a:p>
            <a:r>
              <a:rPr lang="en-US" sz="1900" b="0" dirty="0"/>
              <a:t>“And if it were to be done again, </a:t>
            </a:r>
            <a:br>
              <a:rPr lang="en-US" sz="1900" b="0" dirty="0"/>
            </a:br>
            <a:r>
              <a:rPr lang="en-US" sz="1900" b="0" dirty="0"/>
              <a:t>I would take this road once more...” </a:t>
            </a:r>
            <a:br>
              <a:rPr lang="en-US" sz="1900" b="0" dirty="0"/>
            </a:br>
            <a:r>
              <a:rPr lang="en-US" sz="1900" b="0" dirty="0"/>
              <a:t>A voice rises from the iron chains And speaks of days to come. </a:t>
            </a:r>
            <a:br>
              <a:rPr lang="en-US" sz="1900" b="0" dirty="0"/>
            </a:br>
            <a:br>
              <a:rPr lang="en-US" sz="1900" b="0" dirty="0"/>
            </a:br>
            <a:br>
              <a:rPr lang="en-US" sz="1900" b="0" dirty="0"/>
            </a:br>
            <a:r>
              <a:rPr lang="en-US" sz="1900" b="0" dirty="0"/>
              <a:t>They say that, in his cell, </a:t>
            </a:r>
            <a:br>
              <a:rPr lang="en-US" sz="1900" b="0" dirty="0"/>
            </a:br>
            <a:r>
              <a:rPr lang="en-US" sz="1900" b="0" dirty="0"/>
              <a:t>That night, two men </a:t>
            </a:r>
            <a:br>
              <a:rPr lang="en-US" sz="1900" b="0" dirty="0"/>
            </a:br>
            <a:r>
              <a:rPr lang="en-US" sz="1900" b="0" dirty="0"/>
              <a:t>Whispered to him, “Give up, </a:t>
            </a:r>
            <a:br>
              <a:rPr lang="en-US" sz="1900" b="0" dirty="0"/>
            </a:br>
            <a:r>
              <a:rPr lang="en-US" sz="1900" b="0" dirty="0"/>
              <a:t>Are you weary of life?</a:t>
            </a:r>
            <a:br>
              <a:rPr lang="en-US" sz="1900" b="0" dirty="0"/>
            </a:br>
            <a:br>
              <a:rPr lang="en-US" sz="1900" b="0" dirty="0"/>
            </a:br>
            <a:br>
              <a:rPr lang="en-US" sz="1900" b="0" dirty="0"/>
            </a:br>
            <a:br>
              <a:rPr lang="en-US" sz="1900" b="0" dirty="0"/>
            </a:br>
            <a:r>
              <a:rPr lang="en-US" sz="1900" b="0" dirty="0"/>
              <a:t>You can live, you can live, </a:t>
            </a:r>
            <a:br>
              <a:rPr lang="en-US" sz="1900" b="0" dirty="0"/>
            </a:br>
            <a:r>
              <a:rPr lang="en-US" sz="1900" b="0" dirty="0"/>
              <a:t>You can live like us! </a:t>
            </a:r>
            <a:br>
              <a:rPr lang="en-US" sz="1900" b="0" dirty="0"/>
            </a:br>
            <a:r>
              <a:rPr lang="en-US" sz="1900" b="0" dirty="0"/>
              <a:t>Say the word that sets you free and You can live on your knees...”</a:t>
            </a:r>
            <a:r>
              <a:rPr lang="en-US" sz="2000" b="0" dirty="0"/>
              <a:t> </a:t>
            </a:r>
          </a:p>
        </p:txBody>
      </p:sp>
      <p:sp>
        <p:nvSpPr>
          <p:cNvPr id="6" name="Rectangle 5">
            <a:extLst>
              <a:ext uri="{FF2B5EF4-FFF2-40B4-BE49-F238E27FC236}">
                <a16:creationId xmlns:a16="http://schemas.microsoft.com/office/drawing/2014/main" id="{4E442927-ECF2-ED40-B912-72860227F543}"/>
              </a:ext>
            </a:extLst>
          </p:cNvPr>
          <p:cNvSpPr/>
          <p:nvPr/>
        </p:nvSpPr>
        <p:spPr>
          <a:xfrm>
            <a:off x="1" y="312234"/>
            <a:ext cx="6456555" cy="65457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t>					</a:t>
            </a:r>
          </a:p>
          <a:p>
            <a:r>
              <a:rPr lang="fr-FR" sz="2400" dirty="0"/>
              <a:t>	</a:t>
            </a:r>
            <a:r>
              <a:rPr lang="en-GB" sz="2000" b="1" dirty="0"/>
              <a:t>Ballade de </a:t>
            </a:r>
            <a:r>
              <a:rPr lang="en-GB" sz="2000" b="1" dirty="0" err="1"/>
              <a:t>celui</a:t>
            </a:r>
            <a:r>
              <a:rPr lang="en-GB" sz="2000" b="1" dirty="0"/>
              <a:t> qui </a:t>
            </a:r>
            <a:r>
              <a:rPr lang="en-GB" sz="2000" b="1" dirty="0" err="1"/>
              <a:t>chanta</a:t>
            </a:r>
            <a:r>
              <a:rPr lang="en-GB" sz="2000" b="1" dirty="0"/>
              <a:t> </a:t>
            </a:r>
            <a:r>
              <a:rPr lang="en-GB" sz="2000" b="1" dirty="0" err="1"/>
              <a:t>dans</a:t>
            </a:r>
            <a:r>
              <a:rPr lang="en-GB" sz="2000" b="1" dirty="0"/>
              <a:t> les </a:t>
            </a:r>
            <a:r>
              <a:rPr lang="en-GB" sz="2000" b="1" dirty="0" err="1"/>
              <a:t>supplices</a:t>
            </a:r>
            <a:endParaRPr lang="en-GB" sz="2000" b="1" dirty="0"/>
          </a:p>
          <a:p>
            <a:endParaRPr lang="fr-FR" sz="2400" dirty="0"/>
          </a:p>
          <a:p>
            <a:r>
              <a:rPr lang="fr-FR" sz="2400" dirty="0"/>
              <a:t>		</a:t>
            </a:r>
            <a:r>
              <a:rPr lang="fr-FR" sz="2400" b="1" dirty="0"/>
              <a:t>– « Et s'il était à refaire</a:t>
            </a:r>
            <a:endParaRPr lang="en-GB" sz="2400" b="1" dirty="0"/>
          </a:p>
          <a:p>
            <a:r>
              <a:rPr lang="fr-FR" sz="2400" b="1" dirty="0"/>
              <a:t>		Je referais ce chemin... »</a:t>
            </a:r>
            <a:endParaRPr lang="en-GB" sz="2400" b="1" dirty="0"/>
          </a:p>
          <a:p>
            <a:r>
              <a:rPr lang="en-GB" sz="2400" b="1" dirty="0"/>
              <a:t>		</a:t>
            </a:r>
            <a:r>
              <a:rPr lang="fr-FR" sz="2400" b="1" dirty="0"/>
              <a:t>Une voix monte des fers</a:t>
            </a:r>
            <a:endParaRPr lang="en-GB" sz="2400" b="1" dirty="0"/>
          </a:p>
          <a:p>
            <a:r>
              <a:rPr lang="fr-FR" sz="2400" b="1" dirty="0"/>
              <a:t>		Et parle des lendemains.</a:t>
            </a:r>
          </a:p>
          <a:p>
            <a:endParaRPr lang="fr-FR" sz="2400" b="1" dirty="0"/>
          </a:p>
          <a:p>
            <a:r>
              <a:rPr lang="fr-FR" sz="2400" b="1" dirty="0"/>
              <a:t>		On dit que dans sa cellule,</a:t>
            </a:r>
            <a:endParaRPr lang="en-GB" sz="2400" b="1" dirty="0"/>
          </a:p>
          <a:p>
            <a:r>
              <a:rPr lang="fr-FR" sz="2400" b="1" dirty="0"/>
              <a:t>		Deux hommes, cette nuit-là,</a:t>
            </a:r>
            <a:endParaRPr lang="en-GB" sz="2400" b="1" dirty="0"/>
          </a:p>
          <a:p>
            <a:r>
              <a:rPr lang="fr-FR" sz="2400" b="1" dirty="0"/>
              <a:t>		Lui murmuraient : « Capitule</a:t>
            </a:r>
            <a:endParaRPr lang="en-GB" sz="2400" b="1" dirty="0"/>
          </a:p>
          <a:p>
            <a:r>
              <a:rPr lang="fr-FR" sz="2400" b="1" dirty="0"/>
              <a:t>		De cette vie es-tu las?</a:t>
            </a:r>
          </a:p>
          <a:p>
            <a:endParaRPr lang="fr-FR" sz="2400" b="1" dirty="0"/>
          </a:p>
          <a:p>
            <a:r>
              <a:rPr lang="fr-FR" sz="2400" b="1" dirty="0"/>
              <a:t>		Tu peux vivre, tu peux vivre,</a:t>
            </a:r>
            <a:endParaRPr lang="en-GB" sz="2400" b="1" dirty="0"/>
          </a:p>
          <a:p>
            <a:r>
              <a:rPr lang="fr-FR" sz="2400" b="1" dirty="0"/>
              <a:t>		Tu peux vivre comme nous !</a:t>
            </a:r>
            <a:endParaRPr lang="en-GB" sz="2400" b="1" dirty="0"/>
          </a:p>
          <a:p>
            <a:r>
              <a:rPr lang="fr-FR" sz="2400" b="1" dirty="0"/>
              <a:t>		Dis le mot qui te délivre</a:t>
            </a:r>
            <a:endParaRPr lang="en-GB" sz="2400" b="1" dirty="0"/>
          </a:p>
          <a:p>
            <a:r>
              <a:rPr lang="fr-FR" sz="2400" b="1" dirty="0"/>
              <a:t>		Et tu peux vivre à genoux... »</a:t>
            </a:r>
            <a:endParaRPr lang="en-GB" sz="2400" b="1" dirty="0"/>
          </a:p>
          <a:p>
            <a:endParaRPr lang="en-GB" dirty="0"/>
          </a:p>
          <a:p>
            <a:endParaRPr lang="en-GB" dirty="0"/>
          </a:p>
        </p:txBody>
      </p:sp>
    </p:spTree>
    <p:extLst>
      <p:ext uri="{BB962C8B-B14F-4D97-AF65-F5344CB8AC3E}">
        <p14:creationId xmlns:p14="http://schemas.microsoft.com/office/powerpoint/2010/main" val="2911232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B6F14-E0E1-C34E-9F3A-683469C7E155}"/>
              </a:ext>
            </a:extLst>
          </p:cNvPr>
          <p:cNvSpPr>
            <a:spLocks noGrp="1"/>
          </p:cNvSpPr>
          <p:nvPr>
            <p:ph type="title"/>
          </p:nvPr>
        </p:nvSpPr>
        <p:spPr/>
        <p:txBody>
          <a:bodyPr/>
          <a:lstStyle/>
          <a:p>
            <a:endParaRPr lang="en-US"/>
          </a:p>
        </p:txBody>
      </p:sp>
      <p:sp>
        <p:nvSpPr>
          <p:cNvPr id="4" name="Rectangle 3">
            <a:extLst>
              <a:ext uri="{FF2B5EF4-FFF2-40B4-BE49-F238E27FC236}">
                <a16:creationId xmlns:a16="http://schemas.microsoft.com/office/drawing/2014/main" id="{9AE515C4-731E-6647-85B5-BD9036898492}"/>
              </a:ext>
            </a:extLst>
          </p:cNvPr>
          <p:cNvSpPr/>
          <p:nvPr/>
        </p:nvSpPr>
        <p:spPr>
          <a:xfrm>
            <a:off x="0" y="0"/>
            <a:ext cx="12192000" cy="725421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85C275B-7FB3-1E47-9D77-614B0C3437C9}"/>
              </a:ext>
            </a:extLst>
          </p:cNvPr>
          <p:cNvSpPr>
            <a:spLocks noGrp="1"/>
          </p:cNvSpPr>
          <p:nvPr>
            <p:ph idx="1"/>
          </p:nvPr>
        </p:nvSpPr>
        <p:spPr>
          <a:xfrm>
            <a:off x="512956" y="447188"/>
            <a:ext cx="6668429" cy="5840235"/>
          </a:xfrm>
        </p:spPr>
        <p:txBody>
          <a:bodyPr>
            <a:normAutofit lnSpcReduction="10000"/>
          </a:bodyPr>
          <a:lstStyle/>
          <a:p>
            <a:pPr marL="0" indent="0">
              <a:spcAft>
                <a:spcPts val="0"/>
              </a:spcAft>
              <a:buNone/>
            </a:pPr>
            <a:r>
              <a:rPr lang="fr-FR" dirty="0"/>
              <a:t>			</a:t>
            </a:r>
          </a:p>
          <a:p>
            <a:pPr marL="0" indent="0">
              <a:spcAft>
                <a:spcPts val="0"/>
              </a:spcAft>
              <a:buNone/>
            </a:pPr>
            <a:r>
              <a:rPr lang="fr-FR" sz="2400" dirty="0"/>
              <a:t>		</a:t>
            </a:r>
          </a:p>
          <a:p>
            <a:pPr marL="0" indent="0">
              <a:spcAft>
                <a:spcPts val="0"/>
              </a:spcAft>
              <a:buNone/>
            </a:pPr>
            <a:r>
              <a:rPr lang="fr-FR" sz="2400" dirty="0"/>
              <a:t>	</a:t>
            </a:r>
            <a:r>
              <a:rPr lang="fr-FR" sz="2400" b="1" dirty="0"/>
              <a:t>– « Et s'il était à refaire,</a:t>
            </a:r>
            <a:br>
              <a:rPr lang="fr-FR" sz="2400" b="1" dirty="0"/>
            </a:br>
            <a:r>
              <a:rPr lang="fr-FR" sz="2400" b="1" dirty="0"/>
              <a:t>	Je referais ce chemin... »</a:t>
            </a:r>
            <a:br>
              <a:rPr lang="fr-FR" sz="2400" b="1" dirty="0"/>
            </a:br>
            <a:r>
              <a:rPr lang="fr-FR" sz="2400" b="1" dirty="0"/>
              <a:t>	La voix qui monte des fers</a:t>
            </a:r>
            <a:br>
              <a:rPr lang="fr-FR" sz="2400" b="1" dirty="0"/>
            </a:br>
            <a:r>
              <a:rPr lang="fr-FR" sz="2400" b="1" dirty="0"/>
              <a:t>	Parle pour les lendemains.</a:t>
            </a:r>
          </a:p>
          <a:p>
            <a:pPr marL="0" indent="0">
              <a:spcAft>
                <a:spcPts val="0"/>
              </a:spcAft>
              <a:buNone/>
            </a:pPr>
            <a:endParaRPr lang="fr-FR" sz="2400" b="1" dirty="0"/>
          </a:p>
          <a:p>
            <a:pPr marL="0" indent="0">
              <a:spcAft>
                <a:spcPts val="0"/>
              </a:spcAft>
              <a:buNone/>
            </a:pPr>
            <a:r>
              <a:rPr lang="fr-FR" sz="2400" b="1" dirty="0"/>
              <a:t>	« Rien qu'un mot la porte cède,				S'ouvre et tu sors ! Rien qu'un mot :</a:t>
            </a:r>
            <a:br>
              <a:rPr lang="fr-FR" sz="2400" b="1" dirty="0"/>
            </a:br>
            <a:r>
              <a:rPr lang="fr-FR" sz="2400" b="1" dirty="0"/>
              <a:t>	Le bourreau se dépossède...</a:t>
            </a:r>
            <a:br>
              <a:rPr lang="fr-FR" sz="2400" b="1" dirty="0"/>
            </a:br>
            <a:r>
              <a:rPr lang="fr-FR" sz="2400" b="1" dirty="0"/>
              <a:t>	Sésame ! Finis tes maux !</a:t>
            </a:r>
          </a:p>
          <a:p>
            <a:pPr marL="0" indent="0">
              <a:spcAft>
                <a:spcPts val="0"/>
              </a:spcAft>
              <a:buNone/>
            </a:pPr>
            <a:endParaRPr lang="fr-FR" sz="2400" b="1" dirty="0"/>
          </a:p>
          <a:p>
            <a:pPr marL="0" indent="0">
              <a:spcAft>
                <a:spcPts val="0"/>
              </a:spcAft>
              <a:buNone/>
            </a:pPr>
            <a:r>
              <a:rPr lang="fr-FR" sz="2400" b="1" dirty="0"/>
              <a:t>	Rien qu'un mot, rien qu'un mensonge</a:t>
            </a:r>
            <a:br>
              <a:rPr lang="fr-FR" sz="2400" b="1" dirty="0"/>
            </a:br>
            <a:r>
              <a:rPr lang="fr-FR" sz="2400" b="1" dirty="0"/>
              <a:t>	Pour transformer ton destin...</a:t>
            </a:r>
            <a:br>
              <a:rPr lang="fr-FR" sz="2400" b="1" dirty="0"/>
            </a:br>
            <a:r>
              <a:rPr lang="fr-FR" sz="2400" b="1" dirty="0"/>
              <a:t>	Songe, songe, songe, songe		</a:t>
            </a:r>
          </a:p>
          <a:p>
            <a:pPr marL="0" indent="0">
              <a:spcAft>
                <a:spcPts val="0"/>
              </a:spcAft>
              <a:buNone/>
            </a:pPr>
            <a:r>
              <a:rPr lang="fr-FR" sz="2400" b="1" dirty="0"/>
              <a:t>	À la douceur des matins ! »</a:t>
            </a:r>
            <a:endParaRPr lang="en-GB" sz="2400" b="1" dirty="0"/>
          </a:p>
          <a:p>
            <a:pPr marL="0" indent="0">
              <a:spcAft>
                <a:spcPts val="0"/>
              </a:spcAft>
              <a:buNone/>
            </a:pPr>
            <a:endParaRPr lang="en-GB" dirty="0"/>
          </a:p>
          <a:p>
            <a:pPr marL="0" indent="0">
              <a:spcAft>
                <a:spcPts val="0"/>
              </a:spcAft>
              <a:buNone/>
            </a:pPr>
            <a:endParaRPr lang="en-GB" dirty="0"/>
          </a:p>
          <a:p>
            <a:pPr>
              <a:spcAft>
                <a:spcPts val="0"/>
              </a:spcAft>
            </a:pPr>
            <a:endParaRPr lang="en-US" dirty="0"/>
          </a:p>
        </p:txBody>
      </p:sp>
      <p:sp>
        <p:nvSpPr>
          <p:cNvPr id="5" name="Title 1">
            <a:extLst>
              <a:ext uri="{FF2B5EF4-FFF2-40B4-BE49-F238E27FC236}">
                <a16:creationId xmlns:a16="http://schemas.microsoft.com/office/drawing/2014/main" id="{9D54F5F1-7611-A040-9980-58C79E03D0F8}"/>
              </a:ext>
            </a:extLst>
          </p:cNvPr>
          <p:cNvSpPr txBox="1">
            <a:spLocks/>
          </p:cNvSpPr>
          <p:nvPr/>
        </p:nvSpPr>
        <p:spPr>
          <a:xfrm>
            <a:off x="7059152" y="857087"/>
            <a:ext cx="5028769" cy="4993013"/>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900" b="0" dirty="0"/>
              <a:t>“And if it were to be done again, </a:t>
            </a:r>
            <a:br>
              <a:rPr lang="en-US" sz="1900" b="0" dirty="0"/>
            </a:br>
            <a:r>
              <a:rPr lang="en-US" sz="1900" b="0" dirty="0"/>
              <a:t>I would take this road once more...” </a:t>
            </a:r>
            <a:br>
              <a:rPr lang="en-US" sz="1900" b="0" dirty="0"/>
            </a:br>
            <a:r>
              <a:rPr lang="en-US" sz="1900" b="0" dirty="0"/>
              <a:t>The voice that rises from the iron chains Speaks for the days to come. </a:t>
            </a:r>
            <a:br>
              <a:rPr lang="en-US" sz="1900" b="0" dirty="0"/>
            </a:br>
            <a:endParaRPr lang="en-US" sz="1900" b="0" dirty="0"/>
          </a:p>
          <a:p>
            <a:br>
              <a:rPr lang="en-US" sz="1900" b="0" dirty="0"/>
            </a:br>
            <a:r>
              <a:rPr lang="en-US" sz="1900" b="0" dirty="0"/>
              <a:t>“Only a word and the door gives way,</a:t>
            </a:r>
          </a:p>
          <a:p>
            <a:r>
              <a:rPr lang="en-US" sz="1900" b="0" dirty="0"/>
              <a:t>It opens up, and you leave. Only a word</a:t>
            </a:r>
          </a:p>
          <a:p>
            <a:r>
              <a:rPr lang="en-US" sz="1900" b="0" dirty="0"/>
              <a:t>And the executioner loses all his power... </a:t>
            </a:r>
          </a:p>
          <a:p>
            <a:r>
              <a:rPr lang="en-US" sz="1900" b="0" dirty="0"/>
              <a:t>Hey presto! Your troubles are over. </a:t>
            </a:r>
            <a:br>
              <a:rPr lang="en-US" sz="1900" b="0" dirty="0"/>
            </a:br>
            <a:endParaRPr lang="en-US" sz="1900" b="0" dirty="0"/>
          </a:p>
          <a:p>
            <a:br>
              <a:rPr lang="en-US" sz="1900" b="0" dirty="0"/>
            </a:br>
            <a:r>
              <a:rPr lang="en-US" sz="1900" b="0" dirty="0"/>
              <a:t>Only a word, only a lie,</a:t>
            </a:r>
          </a:p>
          <a:p>
            <a:r>
              <a:rPr lang="en-US" sz="1900" b="0" dirty="0"/>
              <a:t>To transform your fate…</a:t>
            </a:r>
          </a:p>
          <a:p>
            <a:r>
              <a:rPr lang="en-US" sz="1900" b="0" dirty="0"/>
              <a:t>Think, think, think, think</a:t>
            </a:r>
          </a:p>
          <a:p>
            <a:r>
              <a:rPr lang="en-US" sz="1900" b="0" dirty="0"/>
              <a:t>Of the sweetness of the coming mornings!”</a:t>
            </a:r>
          </a:p>
        </p:txBody>
      </p:sp>
    </p:spTree>
    <p:extLst>
      <p:ext uri="{BB962C8B-B14F-4D97-AF65-F5344CB8AC3E}">
        <p14:creationId xmlns:p14="http://schemas.microsoft.com/office/powerpoint/2010/main" val="3995030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B6F14-E0E1-C34E-9F3A-683469C7E155}"/>
              </a:ext>
            </a:extLst>
          </p:cNvPr>
          <p:cNvSpPr>
            <a:spLocks noGrp="1"/>
          </p:cNvSpPr>
          <p:nvPr>
            <p:ph type="title"/>
          </p:nvPr>
        </p:nvSpPr>
        <p:spPr/>
        <p:txBody>
          <a:bodyPr/>
          <a:lstStyle/>
          <a:p>
            <a:endParaRPr lang="en-US"/>
          </a:p>
        </p:txBody>
      </p:sp>
      <p:sp>
        <p:nvSpPr>
          <p:cNvPr id="4" name="Rectangle 3">
            <a:extLst>
              <a:ext uri="{FF2B5EF4-FFF2-40B4-BE49-F238E27FC236}">
                <a16:creationId xmlns:a16="http://schemas.microsoft.com/office/drawing/2014/main" id="{9AE515C4-731E-6647-85B5-BD9036898492}"/>
              </a:ext>
            </a:extLst>
          </p:cNvPr>
          <p:cNvSpPr/>
          <p:nvPr/>
        </p:nvSpPr>
        <p:spPr>
          <a:xfrm>
            <a:off x="0" y="0"/>
            <a:ext cx="12192000" cy="69865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85C275B-7FB3-1E47-9D77-614B0C3437C9}"/>
              </a:ext>
            </a:extLst>
          </p:cNvPr>
          <p:cNvSpPr>
            <a:spLocks noGrp="1"/>
          </p:cNvSpPr>
          <p:nvPr>
            <p:ph idx="1"/>
          </p:nvPr>
        </p:nvSpPr>
        <p:spPr>
          <a:xfrm>
            <a:off x="590112" y="320634"/>
            <a:ext cx="5395052" cy="5966789"/>
          </a:xfrm>
        </p:spPr>
        <p:txBody>
          <a:bodyPr>
            <a:noAutofit/>
          </a:bodyPr>
          <a:lstStyle/>
          <a:p>
            <a:pPr marL="0" indent="0">
              <a:spcAft>
                <a:spcPts val="0"/>
              </a:spcAft>
              <a:buNone/>
            </a:pPr>
            <a:r>
              <a:rPr lang="fr-FR" sz="2200" b="1" dirty="0"/>
              <a:t>					</a:t>
            </a:r>
          </a:p>
          <a:p>
            <a:pPr marL="0" indent="0">
              <a:spcAft>
                <a:spcPts val="0"/>
              </a:spcAft>
              <a:buNone/>
            </a:pPr>
            <a:endParaRPr lang="fr-FR" sz="2200" b="1" dirty="0"/>
          </a:p>
          <a:p>
            <a:pPr marL="0" indent="0">
              <a:spcAft>
                <a:spcPts val="0"/>
              </a:spcAft>
              <a:buNone/>
            </a:pPr>
            <a:r>
              <a:rPr lang="fr-FR" sz="2200" b="1" dirty="0"/>
              <a:t>	</a:t>
            </a:r>
          </a:p>
          <a:p>
            <a:pPr marL="0" indent="0">
              <a:spcAft>
                <a:spcPts val="0"/>
              </a:spcAft>
              <a:buNone/>
            </a:pPr>
            <a:r>
              <a:rPr lang="fr-FR" sz="2200" b="1" dirty="0"/>
              <a:t>	[...]</a:t>
            </a:r>
          </a:p>
          <a:p>
            <a:pPr marL="0" indent="0">
              <a:spcAft>
                <a:spcPts val="0"/>
              </a:spcAft>
              <a:buNone/>
            </a:pPr>
            <a:r>
              <a:rPr lang="fr-FR" sz="2200" b="1" dirty="0"/>
              <a:t>	Et si c'était à refaire</a:t>
            </a:r>
          </a:p>
          <a:p>
            <a:pPr marL="0" indent="0">
              <a:spcAft>
                <a:spcPts val="0"/>
              </a:spcAft>
              <a:buNone/>
            </a:pPr>
            <a:r>
              <a:rPr lang="fr-FR" sz="2200" b="1" dirty="0"/>
              <a:t>	Referait-il ce chemin ?</a:t>
            </a:r>
          </a:p>
          <a:p>
            <a:pPr marL="0" indent="0">
              <a:spcAft>
                <a:spcPts val="0"/>
              </a:spcAft>
              <a:buNone/>
            </a:pPr>
            <a:r>
              <a:rPr lang="fr-FR" sz="2200" b="1" dirty="0"/>
              <a:t>	La voix qui monte des fers</a:t>
            </a:r>
          </a:p>
          <a:p>
            <a:pPr marL="0" indent="0">
              <a:spcAft>
                <a:spcPts val="0"/>
              </a:spcAft>
              <a:buNone/>
            </a:pPr>
            <a:r>
              <a:rPr lang="fr-FR" sz="2200" b="1" dirty="0"/>
              <a:t>	Dit : « je le ferai demain.</a:t>
            </a:r>
          </a:p>
          <a:p>
            <a:pPr marL="0" indent="0">
              <a:spcAft>
                <a:spcPts val="0"/>
              </a:spcAft>
              <a:buNone/>
            </a:pPr>
            <a:br>
              <a:rPr lang="fr-FR" sz="2200" b="1" dirty="0"/>
            </a:br>
            <a:r>
              <a:rPr lang="fr-FR" sz="2200" b="1" dirty="0"/>
              <a:t>	Je meurs et France demeure</a:t>
            </a:r>
          </a:p>
          <a:p>
            <a:pPr marL="0" indent="0">
              <a:spcAft>
                <a:spcPts val="0"/>
              </a:spcAft>
              <a:buNone/>
            </a:pPr>
            <a:r>
              <a:rPr lang="fr-FR" sz="2200" b="1" dirty="0"/>
              <a:t>	Mon amour et mon refus.</a:t>
            </a:r>
          </a:p>
          <a:p>
            <a:pPr marL="0" indent="0">
              <a:spcAft>
                <a:spcPts val="0"/>
              </a:spcAft>
              <a:buNone/>
            </a:pPr>
            <a:r>
              <a:rPr lang="fr-FR" sz="2200" b="1" dirty="0"/>
              <a:t>	Ô mes amis, si je meurs</a:t>
            </a:r>
          </a:p>
          <a:p>
            <a:pPr marL="0" indent="0">
              <a:spcAft>
                <a:spcPts val="0"/>
              </a:spcAft>
              <a:buNone/>
            </a:pPr>
            <a:r>
              <a:rPr lang="fr-FR" sz="2200" b="1" dirty="0"/>
              <a:t>	Vous saurez pour quoi ce fut ! »</a:t>
            </a:r>
            <a:endParaRPr lang="en-GB" sz="2200" b="1" dirty="0"/>
          </a:p>
          <a:p>
            <a:pPr marL="0" indent="0">
              <a:spcAft>
                <a:spcPts val="0"/>
              </a:spcAft>
              <a:buNone/>
            </a:pPr>
            <a:br>
              <a:rPr lang="fr-FR" sz="2200" b="1" dirty="0"/>
            </a:br>
            <a:r>
              <a:rPr lang="fr-FR" sz="2200" b="1" dirty="0"/>
              <a:t>	Ils sont venus pour le prendre</a:t>
            </a:r>
            <a:endParaRPr lang="en-GB" sz="2200" b="1" dirty="0"/>
          </a:p>
          <a:p>
            <a:pPr marL="0" indent="0">
              <a:spcAft>
                <a:spcPts val="0"/>
              </a:spcAft>
              <a:buNone/>
            </a:pPr>
            <a:r>
              <a:rPr lang="fr-FR" sz="2200" b="1" dirty="0"/>
              <a:t>	Ils parlent en allemand</a:t>
            </a:r>
            <a:endParaRPr lang="en-GB" sz="2200" b="1" dirty="0"/>
          </a:p>
          <a:p>
            <a:pPr marL="0" indent="0">
              <a:spcAft>
                <a:spcPts val="0"/>
              </a:spcAft>
              <a:buNone/>
            </a:pPr>
            <a:r>
              <a:rPr lang="fr-FR" sz="2200" b="1" dirty="0"/>
              <a:t>	L'un traduit : « Veux-tu te rendre ? »</a:t>
            </a:r>
            <a:endParaRPr lang="en-GB" sz="2200" b="1" dirty="0"/>
          </a:p>
          <a:p>
            <a:pPr marL="0" indent="0">
              <a:spcAft>
                <a:spcPts val="0"/>
              </a:spcAft>
              <a:buNone/>
            </a:pPr>
            <a:r>
              <a:rPr lang="fr-FR" sz="2200" b="1" dirty="0"/>
              <a:t>	Il répète calmement :</a:t>
            </a:r>
            <a:endParaRPr lang="en-GB" sz="2200" b="1" dirty="0"/>
          </a:p>
          <a:p>
            <a:pPr marL="0" indent="0">
              <a:spcAft>
                <a:spcPts val="0"/>
              </a:spcAft>
              <a:buNone/>
            </a:pPr>
            <a:endParaRPr lang="en-GB" sz="2200" b="1" dirty="0"/>
          </a:p>
          <a:p>
            <a:pPr marL="0" indent="0">
              <a:spcAft>
                <a:spcPts val="0"/>
              </a:spcAft>
              <a:buNone/>
            </a:pPr>
            <a:endParaRPr lang="en-GB" sz="2200" b="1" dirty="0"/>
          </a:p>
          <a:p>
            <a:pPr>
              <a:spcAft>
                <a:spcPts val="0"/>
              </a:spcAft>
            </a:pPr>
            <a:endParaRPr lang="en-US" sz="2200" b="1" dirty="0"/>
          </a:p>
        </p:txBody>
      </p:sp>
      <p:sp>
        <p:nvSpPr>
          <p:cNvPr id="5" name="Title 1">
            <a:extLst>
              <a:ext uri="{FF2B5EF4-FFF2-40B4-BE49-F238E27FC236}">
                <a16:creationId xmlns:a16="http://schemas.microsoft.com/office/drawing/2014/main" id="{6A034A42-E753-1647-8510-BB852C980A82}"/>
              </a:ext>
            </a:extLst>
          </p:cNvPr>
          <p:cNvSpPr txBox="1">
            <a:spLocks/>
          </p:cNvSpPr>
          <p:nvPr/>
        </p:nvSpPr>
        <p:spPr>
          <a:xfrm>
            <a:off x="6509622" y="564078"/>
            <a:ext cx="5277377" cy="547990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900" b="0" dirty="0"/>
              <a:t>And if it were to be done again, </a:t>
            </a:r>
            <a:br>
              <a:rPr lang="en-US" sz="1900" b="0" dirty="0"/>
            </a:br>
            <a:r>
              <a:rPr lang="en-US" sz="1900" b="0" dirty="0"/>
              <a:t>Would he take this road once more? </a:t>
            </a:r>
            <a:br>
              <a:rPr lang="en-US" sz="1900" b="0" dirty="0"/>
            </a:br>
            <a:r>
              <a:rPr lang="en-US" sz="1900" b="0" dirty="0"/>
              <a:t>The voice that rises from the iron chains says: “I will do it tomorrow.</a:t>
            </a:r>
          </a:p>
          <a:p>
            <a:endParaRPr lang="en-US" sz="1900" b="0" dirty="0"/>
          </a:p>
          <a:p>
            <a:endParaRPr lang="en-US" sz="1900" b="0" dirty="0"/>
          </a:p>
          <a:p>
            <a:endParaRPr lang="en-US" sz="1900" b="0" dirty="0"/>
          </a:p>
          <a:p>
            <a:r>
              <a:rPr lang="en-US" sz="1900" b="0" dirty="0"/>
              <a:t>I die and France remains</a:t>
            </a:r>
          </a:p>
          <a:p>
            <a:r>
              <a:rPr lang="en-US" sz="1900" b="0" dirty="0"/>
              <a:t>My love and my refusal.</a:t>
            </a:r>
          </a:p>
          <a:p>
            <a:r>
              <a:rPr lang="en-US" sz="1900" b="0" dirty="0"/>
              <a:t>Oh my friends, if I die</a:t>
            </a:r>
          </a:p>
          <a:p>
            <a:r>
              <a:rPr lang="en-US" sz="1900" b="0" dirty="0"/>
              <a:t>You will know why it was!”</a:t>
            </a:r>
          </a:p>
          <a:p>
            <a:endParaRPr lang="en-US" sz="1900" b="0" dirty="0"/>
          </a:p>
          <a:p>
            <a:endParaRPr lang="en-US" sz="1900" b="0" dirty="0"/>
          </a:p>
          <a:p>
            <a:endParaRPr lang="en-US" sz="1900" b="0" dirty="0"/>
          </a:p>
          <a:p>
            <a:r>
              <a:rPr lang="en-US" sz="1900" b="0" dirty="0"/>
              <a:t>They came to take him</a:t>
            </a:r>
          </a:p>
          <a:p>
            <a:r>
              <a:rPr lang="en-US" sz="1900" b="0" dirty="0"/>
              <a:t>They speak in German</a:t>
            </a:r>
          </a:p>
          <a:p>
            <a:r>
              <a:rPr lang="en-US" sz="1900" b="0" dirty="0"/>
              <a:t>One translates: “Do you want to surrender?</a:t>
            </a:r>
          </a:p>
          <a:p>
            <a:r>
              <a:rPr lang="en-US" sz="1900" b="0" dirty="0"/>
              <a:t>He repeats calmly: </a:t>
            </a:r>
          </a:p>
        </p:txBody>
      </p:sp>
    </p:spTree>
    <p:extLst>
      <p:ext uri="{BB962C8B-B14F-4D97-AF65-F5344CB8AC3E}">
        <p14:creationId xmlns:p14="http://schemas.microsoft.com/office/powerpoint/2010/main" val="912261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B6F14-E0E1-C34E-9F3A-683469C7E155}"/>
              </a:ext>
            </a:extLst>
          </p:cNvPr>
          <p:cNvSpPr>
            <a:spLocks noGrp="1"/>
          </p:cNvSpPr>
          <p:nvPr>
            <p:ph type="title"/>
          </p:nvPr>
        </p:nvSpPr>
        <p:spPr/>
        <p:txBody>
          <a:bodyPr/>
          <a:lstStyle/>
          <a:p>
            <a:endParaRPr lang="en-US"/>
          </a:p>
        </p:txBody>
      </p:sp>
      <p:sp>
        <p:nvSpPr>
          <p:cNvPr id="4" name="Rectangle 3">
            <a:extLst>
              <a:ext uri="{FF2B5EF4-FFF2-40B4-BE49-F238E27FC236}">
                <a16:creationId xmlns:a16="http://schemas.microsoft.com/office/drawing/2014/main" id="{9AE515C4-731E-6647-85B5-BD9036898492}"/>
              </a:ext>
            </a:extLst>
          </p:cNvPr>
          <p:cNvSpPr/>
          <p:nvPr/>
        </p:nvSpPr>
        <p:spPr>
          <a:xfrm>
            <a:off x="0" y="0"/>
            <a:ext cx="12192000" cy="725421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85C275B-7FB3-1E47-9D77-614B0C3437C9}"/>
              </a:ext>
            </a:extLst>
          </p:cNvPr>
          <p:cNvSpPr>
            <a:spLocks noGrp="1"/>
          </p:cNvSpPr>
          <p:nvPr>
            <p:ph idx="1"/>
          </p:nvPr>
        </p:nvSpPr>
        <p:spPr>
          <a:xfrm>
            <a:off x="590112" y="1257300"/>
            <a:ext cx="4706284" cy="5030123"/>
          </a:xfrm>
        </p:spPr>
        <p:txBody>
          <a:bodyPr>
            <a:noAutofit/>
          </a:bodyPr>
          <a:lstStyle/>
          <a:p>
            <a:pPr marL="0" indent="0">
              <a:spcBef>
                <a:spcPts val="0"/>
              </a:spcBef>
              <a:buNone/>
            </a:pPr>
            <a:r>
              <a:rPr lang="fr-FR" sz="2000" b="1" dirty="0"/>
              <a:t> 	– « Et si c'était à refaire</a:t>
            </a:r>
            <a:endParaRPr lang="en-GB" sz="2000" b="1" dirty="0"/>
          </a:p>
          <a:p>
            <a:pPr marL="0" indent="0">
              <a:spcBef>
                <a:spcPts val="0"/>
              </a:spcBef>
              <a:buNone/>
            </a:pPr>
            <a:r>
              <a:rPr lang="fr-FR" sz="2000" b="1" dirty="0"/>
              <a:t>	Je referais ce chemin,</a:t>
            </a:r>
            <a:endParaRPr lang="en-GB" sz="2000" b="1" dirty="0"/>
          </a:p>
          <a:p>
            <a:pPr marL="0" indent="0">
              <a:spcBef>
                <a:spcPts val="0"/>
              </a:spcBef>
              <a:buNone/>
            </a:pPr>
            <a:r>
              <a:rPr lang="fr-FR" sz="2000" b="1" dirty="0"/>
              <a:t>	Sous vos coups, chargés de fers,</a:t>
            </a:r>
            <a:endParaRPr lang="en-GB" sz="2000" b="1" dirty="0"/>
          </a:p>
          <a:p>
            <a:pPr marL="0" indent="0">
              <a:spcBef>
                <a:spcPts val="0"/>
              </a:spcBef>
              <a:buNone/>
            </a:pPr>
            <a:r>
              <a:rPr lang="fr-FR" sz="2000" b="1" dirty="0"/>
              <a:t>	Que chantent les lendemains ! »</a:t>
            </a:r>
            <a:endParaRPr lang="en-GB" sz="2000" b="1" dirty="0"/>
          </a:p>
          <a:p>
            <a:pPr marL="0" indent="0">
              <a:spcBef>
                <a:spcPts val="0"/>
              </a:spcBef>
              <a:buNone/>
            </a:pPr>
            <a:r>
              <a:rPr lang="fr-FR" sz="2000" b="1" dirty="0"/>
              <a:t>							[…]</a:t>
            </a:r>
          </a:p>
          <a:p>
            <a:pPr marL="0" indent="0">
              <a:spcBef>
                <a:spcPts val="0"/>
              </a:spcBef>
              <a:buNone/>
            </a:pPr>
            <a:r>
              <a:rPr lang="fr-FR" sz="2000" b="1" dirty="0"/>
              <a:t>											</a:t>
            </a:r>
          </a:p>
          <a:p>
            <a:pPr marL="0" indent="0">
              <a:spcBef>
                <a:spcPts val="0"/>
              </a:spcBef>
              <a:buNone/>
            </a:pPr>
            <a:r>
              <a:rPr lang="fr-FR" sz="2000" b="1" dirty="0"/>
              <a:t>				(Louis Aragon, 1943)</a:t>
            </a:r>
            <a:endParaRPr lang="en-GB" sz="2000" b="1" dirty="0"/>
          </a:p>
          <a:p>
            <a:pPr marL="0" indent="0">
              <a:spcBef>
                <a:spcPts val="0"/>
              </a:spcBef>
              <a:spcAft>
                <a:spcPts val="0"/>
              </a:spcAft>
              <a:buNone/>
            </a:pPr>
            <a:endParaRPr lang="en-GB" sz="2000" b="1" dirty="0"/>
          </a:p>
          <a:p>
            <a:pPr marL="0" indent="0">
              <a:spcBef>
                <a:spcPts val="0"/>
              </a:spcBef>
              <a:spcAft>
                <a:spcPts val="0"/>
              </a:spcAft>
              <a:buNone/>
            </a:pPr>
            <a:endParaRPr lang="en-US" sz="2000" b="1" dirty="0"/>
          </a:p>
        </p:txBody>
      </p:sp>
      <p:sp>
        <p:nvSpPr>
          <p:cNvPr id="5" name="Title 1">
            <a:extLst>
              <a:ext uri="{FF2B5EF4-FFF2-40B4-BE49-F238E27FC236}">
                <a16:creationId xmlns:a16="http://schemas.microsoft.com/office/drawing/2014/main" id="{69683786-A72B-A448-A7D2-673D1992A2E0}"/>
              </a:ext>
            </a:extLst>
          </p:cNvPr>
          <p:cNvSpPr txBox="1">
            <a:spLocks/>
          </p:cNvSpPr>
          <p:nvPr/>
        </p:nvSpPr>
        <p:spPr>
          <a:xfrm>
            <a:off x="6573117" y="1417638"/>
            <a:ext cx="5028769" cy="2055733"/>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900" b="0" dirty="0"/>
              <a:t>“And if it were to be done again, </a:t>
            </a:r>
            <a:br>
              <a:rPr lang="en-US" sz="1900" b="0" dirty="0"/>
            </a:br>
            <a:r>
              <a:rPr lang="en-US" sz="1900" b="0" dirty="0"/>
              <a:t>I would take this road once more...” </a:t>
            </a:r>
            <a:br>
              <a:rPr lang="en-US" sz="1900" b="0" dirty="0"/>
            </a:br>
            <a:r>
              <a:rPr lang="en-US" sz="1900" b="0" dirty="0"/>
              <a:t>Under your blows, weighed down by chains,</a:t>
            </a:r>
          </a:p>
          <a:p>
            <a:r>
              <a:rPr lang="en-US" sz="1900" b="0" dirty="0"/>
              <a:t>Let all the days to come sing!”</a:t>
            </a:r>
          </a:p>
        </p:txBody>
      </p:sp>
    </p:spTree>
    <p:extLst>
      <p:ext uri="{BB962C8B-B14F-4D97-AF65-F5344CB8AC3E}">
        <p14:creationId xmlns:p14="http://schemas.microsoft.com/office/powerpoint/2010/main" val="25150500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732</TotalTime>
  <Words>1044</Words>
  <Application>Microsoft Macintosh PowerPoint</Application>
  <PresentationFormat>Widescreen</PresentationFormat>
  <Paragraphs>102</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Century Gothic</vt:lpstr>
      <vt:lpstr>Wingdings 2</vt:lpstr>
      <vt:lpstr>Quotable</vt:lpstr>
      <vt:lpstr>An Introduction to Close Reading in French</vt:lpstr>
      <vt:lpstr>Using song to help us understand poetry</vt:lpstr>
      <vt:lpstr>Ballade de celui qui chanta dans les supplices</vt:lpstr>
      <vt:lpstr> The French Resistance and Poetry</vt:lpstr>
      <vt:lpstr>Why poetry?</vt:lpstr>
      <vt:lpstr>“And if it were to be done again,  I would take this road once more...”  A voice rises from the iron chains And speaks of days to come.    They say that, in his cell,  That night, two men  Whispered to him, “Give up,  Are you weary of life?    You can live, you can live,  You can live like us!  Say the word that sets you free and You can live on your knees...” </vt:lpstr>
      <vt:lpstr>PowerPoint Presentation</vt:lpstr>
      <vt:lpstr>PowerPoint Presentation</vt:lpstr>
      <vt:lpstr>PowerPoint Presentation</vt:lpstr>
      <vt:lpstr>Circulation</vt:lpstr>
      <vt:lpstr>Some other poems to read…</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Close Reading in French</dc:title>
  <dc:creator>Emily McLaughlin</dc:creator>
  <cp:lastModifiedBy>Emily McLaughlin</cp:lastModifiedBy>
  <cp:revision>29</cp:revision>
  <dcterms:created xsi:type="dcterms:W3CDTF">2022-07-11T09:00:40Z</dcterms:created>
  <dcterms:modified xsi:type="dcterms:W3CDTF">2022-07-19T16:41:58Z</dcterms:modified>
</cp:coreProperties>
</file>